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Georgia Pro Condensed Light" charset="1" panose="02040306050405020303"/>
      <p:regular r:id="rId24"/>
    </p:embeddedFont>
    <p:embeddedFont>
      <p:font typeface="TT Interphases" charset="1" panose="02000503020000020004"/>
      <p:regular r:id="rId25"/>
    </p:embeddedFont>
    <p:embeddedFont>
      <p:font typeface="TT Interphases Bold" charset="1" panose="02000803060000020004"/>
      <p:regular r:id="rId26"/>
    </p:embeddedFont>
    <p:embeddedFont>
      <p:font typeface="Georgia Pro Condensed Bold" charset="1" panose="020408060504050202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grpSp>
        <p:nvGrpSpPr>
          <p:cNvPr name="Group 2" id="2"/>
          <p:cNvGrpSpPr/>
          <p:nvPr/>
        </p:nvGrpSpPr>
        <p:grpSpPr>
          <a:xfrm rot="0">
            <a:off x="8016516" y="1394297"/>
            <a:ext cx="9604734" cy="8724900"/>
            <a:chOff x="0" y="0"/>
            <a:chExt cx="2762603" cy="2509537"/>
          </a:xfrm>
        </p:grpSpPr>
        <p:sp>
          <p:nvSpPr>
            <p:cNvPr name="Freeform 3" id="3"/>
            <p:cNvSpPr/>
            <p:nvPr/>
          </p:nvSpPr>
          <p:spPr>
            <a:xfrm flipH="false" flipV="false" rot="0">
              <a:off x="0" y="0"/>
              <a:ext cx="2762603" cy="2509537"/>
            </a:xfrm>
            <a:custGeom>
              <a:avLst/>
              <a:gdLst/>
              <a:ahLst/>
              <a:cxnLst/>
              <a:rect r="r" b="b" t="t" l="l"/>
              <a:pathLst>
                <a:path h="2509537" w="2762603">
                  <a:moveTo>
                    <a:pt x="0" y="0"/>
                  </a:moveTo>
                  <a:lnTo>
                    <a:pt x="2762603" y="0"/>
                  </a:lnTo>
                  <a:lnTo>
                    <a:pt x="2762603" y="2509537"/>
                  </a:lnTo>
                  <a:lnTo>
                    <a:pt x="0" y="2509537"/>
                  </a:lnTo>
                  <a:close/>
                </a:path>
              </a:pathLst>
            </a:custGeom>
            <a:blipFill>
              <a:blip r:embed="rId2"/>
              <a:stretch>
                <a:fillRect l="-37960" t="0" r="-37960" b="0"/>
              </a:stretch>
            </a:blipFill>
          </p:spPr>
        </p:sp>
      </p:grpSp>
      <p:sp>
        <p:nvSpPr>
          <p:cNvPr name="TextBox 4" id="4"/>
          <p:cNvSpPr txBox="true"/>
          <p:nvPr/>
        </p:nvSpPr>
        <p:spPr>
          <a:xfrm rot="0">
            <a:off x="666750" y="1619250"/>
            <a:ext cx="7059426" cy="4137497"/>
          </a:xfrm>
          <a:prstGeom prst="rect">
            <a:avLst/>
          </a:prstGeom>
        </p:spPr>
        <p:txBody>
          <a:bodyPr anchor="t" rtlCol="false" tIns="0" lIns="0" bIns="0" rIns="0">
            <a:spAutoFit/>
          </a:bodyPr>
          <a:lstStyle/>
          <a:p>
            <a:pPr algn="l" marL="0" indent="0" lvl="0">
              <a:lnSpc>
                <a:spcPts val="8118"/>
              </a:lnSpc>
            </a:pPr>
            <a:r>
              <a:rPr lang="en-US" sz="7380" strike="noStrike" u="none">
                <a:solidFill>
                  <a:srgbClr val="99D6E8"/>
                </a:solidFill>
                <a:latin typeface="Georgia Pro Condensed Light"/>
                <a:ea typeface="Georgia Pro Condensed Light"/>
                <a:cs typeface="Georgia Pro Condensed Light"/>
                <a:sym typeface="Georgia Pro Condensed Light"/>
              </a:rPr>
              <a:t>BI</a:t>
            </a:r>
            <a:r>
              <a:rPr lang="en-US" sz="7380" strike="noStrike" u="none">
                <a:solidFill>
                  <a:srgbClr val="99D6E8"/>
                </a:solidFill>
                <a:latin typeface="Georgia Pro Condensed Light"/>
                <a:ea typeface="Georgia Pro Condensed Light"/>
                <a:cs typeface="Georgia Pro Condensed Light"/>
                <a:sym typeface="Georgia Pro Condensed Light"/>
              </a:rPr>
              <a:t>O i</a:t>
            </a:r>
            <a:r>
              <a:rPr lang="en-US" sz="7380" strike="noStrike" u="none">
                <a:solidFill>
                  <a:srgbClr val="99D6E8"/>
                </a:solidFill>
                <a:latin typeface="Georgia Pro Condensed Light"/>
                <a:ea typeface="Georgia Pro Condensed Light"/>
                <a:cs typeface="Georgia Pro Condensed Light"/>
                <a:sym typeface="Georgia Pro Condensed Light"/>
              </a:rPr>
              <a:t>nspired Robot for Disaster Re</a:t>
            </a:r>
            <a:r>
              <a:rPr lang="en-US" sz="7380" strike="noStrike" u="none">
                <a:solidFill>
                  <a:srgbClr val="99D6E8"/>
                </a:solidFill>
                <a:latin typeface="Georgia Pro Condensed Light"/>
                <a:ea typeface="Georgia Pro Condensed Light"/>
                <a:cs typeface="Georgia Pro Condensed Light"/>
                <a:sym typeface="Georgia Pro Condensed Light"/>
              </a:rPr>
              <a:t>spons</a:t>
            </a:r>
            <a:r>
              <a:rPr lang="en-US" sz="7380" strike="noStrike" u="none">
                <a:solidFill>
                  <a:srgbClr val="99D6E8"/>
                </a:solidFill>
                <a:latin typeface="Georgia Pro Condensed Light"/>
                <a:ea typeface="Georgia Pro Condensed Light"/>
                <a:cs typeface="Georgia Pro Condensed Light"/>
                <a:sym typeface="Georgia Pro Condensed Light"/>
              </a:rPr>
              <a:t>e</a:t>
            </a:r>
          </a:p>
          <a:p>
            <a:pPr algn="l" marL="0" indent="0" lvl="0">
              <a:lnSpc>
                <a:spcPts val="8118"/>
              </a:lnSpc>
            </a:pPr>
          </a:p>
        </p:txBody>
      </p:sp>
      <p:sp>
        <p:nvSpPr>
          <p:cNvPr name="TextBox 5" id="5"/>
          <p:cNvSpPr txBox="true"/>
          <p:nvPr/>
        </p:nvSpPr>
        <p:spPr>
          <a:xfrm rot="0">
            <a:off x="666750" y="8527836"/>
            <a:ext cx="5448300" cy="1109707"/>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99D6E8"/>
                </a:solidFill>
                <a:latin typeface="TT Interphases"/>
                <a:ea typeface="TT Interphases"/>
                <a:cs typeface="TT Interphases"/>
                <a:sym typeface="TT Interphases"/>
              </a:rPr>
              <a:t>P</a:t>
            </a:r>
            <a:r>
              <a:rPr lang="en-US" sz="2100" strike="noStrike" u="none">
                <a:solidFill>
                  <a:srgbClr val="99D6E8"/>
                </a:solidFill>
                <a:latin typeface="TT Interphases"/>
                <a:ea typeface="TT Interphases"/>
                <a:cs typeface="TT Interphases"/>
                <a:sym typeface="TT Interphases"/>
              </a:rPr>
              <a:t>resented by the ERROR-405 </a:t>
            </a:r>
          </a:p>
          <a:p>
            <a:pPr algn="l" marL="0" indent="0" lvl="0">
              <a:lnSpc>
                <a:spcPts val="2940"/>
              </a:lnSpc>
              <a:spcBef>
                <a:spcPct val="0"/>
              </a:spcBef>
            </a:pPr>
            <a:r>
              <a:rPr lang="en-US" sz="2100" strike="noStrike" u="none">
                <a:solidFill>
                  <a:srgbClr val="99D6E8"/>
                </a:solidFill>
                <a:latin typeface="TT Interphases"/>
                <a:ea typeface="TT Interphases"/>
                <a:cs typeface="TT Interphases"/>
                <a:sym typeface="TT Interphases"/>
              </a:rPr>
              <a:t>E-MIND</a:t>
            </a:r>
            <a:r>
              <a:rPr lang="en-US" sz="2100" strike="noStrike" u="none">
                <a:solidFill>
                  <a:srgbClr val="99D6E8"/>
                </a:solidFill>
                <a:latin typeface="TT Interphases"/>
                <a:ea typeface="TT Interphases"/>
                <a:cs typeface="TT Interphases"/>
                <a:sym typeface="TT Interphases"/>
              </a:rPr>
              <a:t>S H</a:t>
            </a:r>
            <a:r>
              <a:rPr lang="en-US" sz="2100" strike="noStrike" u="none">
                <a:solidFill>
                  <a:srgbClr val="99D6E8"/>
                </a:solidFill>
                <a:latin typeface="TT Interphases"/>
                <a:ea typeface="TT Interphases"/>
                <a:cs typeface="TT Interphases"/>
                <a:sym typeface="TT Interphases"/>
              </a:rPr>
              <a:t>ackathon</a:t>
            </a:r>
            <a:r>
              <a:rPr lang="en-US" sz="2100" strike="noStrike" u="none">
                <a:solidFill>
                  <a:srgbClr val="99D6E8"/>
                </a:solidFill>
                <a:latin typeface="TT Interphases"/>
                <a:ea typeface="TT Interphases"/>
                <a:cs typeface="TT Interphases"/>
                <a:sym typeface="TT Interphases"/>
              </a:rPr>
              <a:t> 2.0 </a:t>
            </a:r>
          </a:p>
          <a:p>
            <a:pPr algn="l" marL="0" indent="0" lvl="0">
              <a:lnSpc>
                <a:spcPts val="2940"/>
              </a:lnSpc>
              <a:spcBef>
                <a:spcPct val="0"/>
              </a:spcBef>
            </a:pPr>
          </a:p>
        </p:txBody>
      </p:sp>
      <p:sp>
        <p:nvSpPr>
          <p:cNvPr name="AutoShape 6" id="6"/>
          <p:cNvSpPr/>
          <p:nvPr/>
        </p:nvSpPr>
        <p:spPr>
          <a:xfrm>
            <a:off x="666750" y="1263650"/>
            <a:ext cx="16954500" cy="0"/>
          </a:xfrm>
          <a:prstGeom prst="line">
            <a:avLst/>
          </a:prstGeom>
          <a:ln cap="flat" w="9525">
            <a:solidFill>
              <a:srgbClr val="99D6E8"/>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2234166" y="540068"/>
            <a:ext cx="13819667" cy="1034415"/>
          </a:xfrm>
          <a:prstGeom prst="rect">
            <a:avLst/>
          </a:prstGeom>
        </p:spPr>
        <p:txBody>
          <a:bodyPr anchor="t" rtlCol="false" tIns="0" lIns="0" bIns="0" rIns="0">
            <a:spAutoFit/>
          </a:bodyPr>
          <a:lstStyle/>
          <a:p>
            <a:pPr algn="l" marL="0" indent="0" lvl="0">
              <a:lnSpc>
                <a:spcPts val="7920"/>
              </a:lnSpc>
            </a:pPr>
            <a:r>
              <a:rPr lang="en-US" sz="7200">
                <a:solidFill>
                  <a:srgbClr val="FFFFFF"/>
                </a:solidFill>
                <a:latin typeface="Georgia Pro Condensed Light"/>
                <a:ea typeface="Georgia Pro Condensed Light"/>
                <a:cs typeface="Georgia Pro Condensed Light"/>
                <a:sym typeface="Georgia Pro Condensed Light"/>
              </a:rPr>
              <a:t>Key Sensors for Disaster Response</a:t>
            </a:r>
          </a:p>
        </p:txBody>
      </p:sp>
      <p:sp>
        <p:nvSpPr>
          <p:cNvPr name="AutoShape 3" id="3"/>
          <p:cNvSpPr/>
          <p:nvPr/>
        </p:nvSpPr>
        <p:spPr>
          <a:xfrm flipV="true">
            <a:off x="666750" y="9625012"/>
            <a:ext cx="5753100" cy="0"/>
          </a:xfrm>
          <a:prstGeom prst="line">
            <a:avLst/>
          </a:prstGeom>
          <a:ln cap="flat" w="9525">
            <a:solidFill>
              <a:srgbClr val="99D6E8"/>
            </a:solidFill>
            <a:prstDash val="solid"/>
            <a:headEnd type="none" len="sm" w="sm"/>
            <a:tailEnd type="none" len="sm" w="sm"/>
          </a:ln>
        </p:spPr>
      </p:sp>
      <p:grpSp>
        <p:nvGrpSpPr>
          <p:cNvPr name="Group 4" id="4"/>
          <p:cNvGrpSpPr/>
          <p:nvPr/>
        </p:nvGrpSpPr>
        <p:grpSpPr>
          <a:xfrm rot="0">
            <a:off x="1341328" y="3053434"/>
            <a:ext cx="5272492" cy="4180133"/>
            <a:chOff x="0" y="0"/>
            <a:chExt cx="621258" cy="492545"/>
          </a:xfrm>
        </p:grpSpPr>
        <p:sp>
          <p:nvSpPr>
            <p:cNvPr name="Freeform 5" id="5"/>
            <p:cNvSpPr/>
            <p:nvPr/>
          </p:nvSpPr>
          <p:spPr>
            <a:xfrm flipH="false" flipV="false" rot="0">
              <a:off x="0" y="0"/>
              <a:ext cx="621258" cy="492545"/>
            </a:xfrm>
            <a:custGeom>
              <a:avLst/>
              <a:gdLst/>
              <a:ahLst/>
              <a:cxnLst/>
              <a:rect r="r" b="b" t="t" l="l"/>
              <a:pathLst>
                <a:path h="492545" w="621258">
                  <a:moveTo>
                    <a:pt x="51393" y="0"/>
                  </a:moveTo>
                  <a:lnTo>
                    <a:pt x="569865" y="0"/>
                  </a:lnTo>
                  <a:cubicBezTo>
                    <a:pt x="583495" y="0"/>
                    <a:pt x="596567" y="5415"/>
                    <a:pt x="606205" y="15053"/>
                  </a:cubicBezTo>
                  <a:cubicBezTo>
                    <a:pt x="615843" y="24691"/>
                    <a:pt x="621258" y="37762"/>
                    <a:pt x="621258" y="51393"/>
                  </a:cubicBezTo>
                  <a:lnTo>
                    <a:pt x="621258" y="441152"/>
                  </a:lnTo>
                  <a:cubicBezTo>
                    <a:pt x="621258" y="454783"/>
                    <a:pt x="615843" y="467855"/>
                    <a:pt x="606205" y="477493"/>
                  </a:cubicBezTo>
                  <a:cubicBezTo>
                    <a:pt x="596567" y="487131"/>
                    <a:pt x="583495" y="492545"/>
                    <a:pt x="569865" y="492545"/>
                  </a:cubicBezTo>
                  <a:lnTo>
                    <a:pt x="51393" y="492545"/>
                  </a:lnTo>
                  <a:cubicBezTo>
                    <a:pt x="37762" y="492545"/>
                    <a:pt x="24691" y="487131"/>
                    <a:pt x="15053" y="477493"/>
                  </a:cubicBezTo>
                  <a:cubicBezTo>
                    <a:pt x="5415" y="467855"/>
                    <a:pt x="0" y="454783"/>
                    <a:pt x="0" y="441152"/>
                  </a:cubicBezTo>
                  <a:lnTo>
                    <a:pt x="0" y="51393"/>
                  </a:lnTo>
                  <a:cubicBezTo>
                    <a:pt x="0" y="37762"/>
                    <a:pt x="5415" y="24691"/>
                    <a:pt x="15053" y="15053"/>
                  </a:cubicBezTo>
                  <a:cubicBezTo>
                    <a:pt x="24691" y="5415"/>
                    <a:pt x="37762" y="0"/>
                    <a:pt x="51393" y="0"/>
                  </a:cubicBezTo>
                  <a:close/>
                </a:path>
              </a:pathLst>
            </a:custGeom>
            <a:blipFill>
              <a:blip r:embed="rId2"/>
              <a:stretch>
                <a:fillRect l="0" t="-13066" r="0" b="-13066"/>
              </a:stretch>
            </a:blipFill>
          </p:spPr>
        </p:sp>
      </p:grpSp>
      <p:sp>
        <p:nvSpPr>
          <p:cNvPr name="TextBox 6" id="6"/>
          <p:cNvSpPr txBox="true"/>
          <p:nvPr/>
        </p:nvSpPr>
        <p:spPr>
          <a:xfrm rot="0">
            <a:off x="3123701" y="7376717"/>
            <a:ext cx="1977866" cy="52387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Georgia Pro Condensed Light"/>
                <a:ea typeface="Georgia Pro Condensed Light"/>
                <a:cs typeface="Georgia Pro Condensed Light"/>
                <a:sym typeface="Georgia Pro Condensed Light"/>
              </a:rPr>
              <a:t>ToF Sensor</a:t>
            </a:r>
          </a:p>
        </p:txBody>
      </p:sp>
      <p:sp>
        <p:nvSpPr>
          <p:cNvPr name="TextBox 7" id="7"/>
          <p:cNvSpPr txBox="true"/>
          <p:nvPr/>
        </p:nvSpPr>
        <p:spPr>
          <a:xfrm rot="0">
            <a:off x="1541598" y="8198446"/>
            <a:ext cx="5142072" cy="1104900"/>
          </a:xfrm>
          <a:prstGeom prst="rect">
            <a:avLst/>
          </a:prstGeom>
        </p:spPr>
        <p:txBody>
          <a:bodyPr anchor="t" rtlCol="false" tIns="0" lIns="0" bIns="0" rIns="0">
            <a:spAutoFit/>
          </a:bodyPr>
          <a:lstStyle/>
          <a:p>
            <a:pPr algn="ctr">
              <a:lnSpc>
                <a:spcPts val="4319"/>
              </a:lnSpc>
            </a:pPr>
            <a:r>
              <a:rPr lang="en-US" sz="3599">
                <a:solidFill>
                  <a:srgbClr val="FFFFFF"/>
                </a:solidFill>
                <a:latin typeface="Georgia Pro Condensed Light"/>
                <a:ea typeface="Georgia Pro Condensed Light"/>
                <a:cs typeface="Georgia Pro Condensed Light"/>
                <a:sym typeface="Georgia Pro Condensed Light"/>
              </a:rPr>
              <a:t>Accurate distance measuring </a:t>
            </a:r>
          </a:p>
          <a:p>
            <a:pPr algn="ctr">
              <a:lnSpc>
                <a:spcPts val="4319"/>
              </a:lnSpc>
              <a:spcBef>
                <a:spcPct val="0"/>
              </a:spcBef>
            </a:pPr>
            <a:r>
              <a:rPr lang="en-US" sz="3599">
                <a:solidFill>
                  <a:srgbClr val="FFFFFF"/>
                </a:solidFill>
                <a:latin typeface="Georgia Pro Condensed Light"/>
                <a:ea typeface="Georgia Pro Condensed Light"/>
                <a:cs typeface="Georgia Pro Condensed Light"/>
                <a:sym typeface="Georgia Pro Condensed Light"/>
              </a:rPr>
              <a:t>for environmental mapping.</a:t>
            </a:r>
          </a:p>
        </p:txBody>
      </p:sp>
      <p:grpSp>
        <p:nvGrpSpPr>
          <p:cNvPr name="Group 8" id="8"/>
          <p:cNvGrpSpPr/>
          <p:nvPr/>
        </p:nvGrpSpPr>
        <p:grpSpPr>
          <a:xfrm rot="0">
            <a:off x="11085324" y="3196584"/>
            <a:ext cx="4978497" cy="4180133"/>
            <a:chOff x="0" y="0"/>
            <a:chExt cx="621258" cy="521631"/>
          </a:xfrm>
        </p:grpSpPr>
        <p:sp>
          <p:nvSpPr>
            <p:cNvPr name="Freeform 9" id="9"/>
            <p:cNvSpPr/>
            <p:nvPr/>
          </p:nvSpPr>
          <p:spPr>
            <a:xfrm flipH="false" flipV="false" rot="0">
              <a:off x="0" y="0"/>
              <a:ext cx="621258" cy="521631"/>
            </a:xfrm>
            <a:custGeom>
              <a:avLst/>
              <a:gdLst/>
              <a:ahLst/>
              <a:cxnLst/>
              <a:rect r="r" b="b" t="t" l="l"/>
              <a:pathLst>
                <a:path h="521631" w="621258">
                  <a:moveTo>
                    <a:pt x="54428" y="0"/>
                  </a:moveTo>
                  <a:lnTo>
                    <a:pt x="566830" y="0"/>
                  </a:lnTo>
                  <a:cubicBezTo>
                    <a:pt x="596890" y="0"/>
                    <a:pt x="621258" y="24368"/>
                    <a:pt x="621258" y="54428"/>
                  </a:cubicBezTo>
                  <a:lnTo>
                    <a:pt x="621258" y="467204"/>
                  </a:lnTo>
                  <a:cubicBezTo>
                    <a:pt x="621258" y="481639"/>
                    <a:pt x="615524" y="495483"/>
                    <a:pt x="605316" y="505690"/>
                  </a:cubicBezTo>
                  <a:cubicBezTo>
                    <a:pt x="595109" y="515897"/>
                    <a:pt x="581265" y="521631"/>
                    <a:pt x="566830" y="521631"/>
                  </a:cubicBezTo>
                  <a:lnTo>
                    <a:pt x="54428" y="521631"/>
                  </a:lnTo>
                  <a:cubicBezTo>
                    <a:pt x="39992" y="521631"/>
                    <a:pt x="26149" y="515897"/>
                    <a:pt x="15941" y="505690"/>
                  </a:cubicBezTo>
                  <a:cubicBezTo>
                    <a:pt x="5734" y="495483"/>
                    <a:pt x="0" y="481639"/>
                    <a:pt x="0" y="467204"/>
                  </a:cubicBezTo>
                  <a:lnTo>
                    <a:pt x="0" y="54428"/>
                  </a:lnTo>
                  <a:cubicBezTo>
                    <a:pt x="0" y="39992"/>
                    <a:pt x="5734" y="26149"/>
                    <a:pt x="15941" y="15941"/>
                  </a:cubicBezTo>
                  <a:cubicBezTo>
                    <a:pt x="26149" y="5734"/>
                    <a:pt x="39992" y="0"/>
                    <a:pt x="54428" y="0"/>
                  </a:cubicBezTo>
                  <a:close/>
                </a:path>
              </a:pathLst>
            </a:custGeom>
            <a:blipFill>
              <a:blip r:embed="rId3"/>
              <a:stretch>
                <a:fillRect l="0" t="-9549" r="0" b="-9549"/>
              </a:stretch>
            </a:blipFill>
          </p:spPr>
        </p:sp>
      </p:grpSp>
      <p:sp>
        <p:nvSpPr>
          <p:cNvPr name="TextBox 10" id="10"/>
          <p:cNvSpPr txBox="true"/>
          <p:nvPr/>
        </p:nvSpPr>
        <p:spPr>
          <a:xfrm rot="0">
            <a:off x="12523489" y="7376717"/>
            <a:ext cx="2102167" cy="52387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Georgia Pro Condensed Light"/>
                <a:ea typeface="Georgia Pro Condensed Light"/>
                <a:cs typeface="Georgia Pro Condensed Light"/>
                <a:sym typeface="Georgia Pro Condensed Light"/>
              </a:rPr>
              <a:t>IMU Sensor</a:t>
            </a:r>
          </a:p>
        </p:txBody>
      </p:sp>
      <p:sp>
        <p:nvSpPr>
          <p:cNvPr name="TextBox 11" id="11"/>
          <p:cNvSpPr txBox="true"/>
          <p:nvPr/>
        </p:nvSpPr>
        <p:spPr>
          <a:xfrm rot="0">
            <a:off x="10700405" y="8207971"/>
            <a:ext cx="5208508" cy="1095375"/>
          </a:xfrm>
          <a:prstGeom prst="rect">
            <a:avLst/>
          </a:prstGeom>
        </p:spPr>
        <p:txBody>
          <a:bodyPr anchor="t" rtlCol="false" tIns="0" lIns="0" bIns="0" rIns="0">
            <a:spAutoFit/>
          </a:bodyPr>
          <a:lstStyle/>
          <a:p>
            <a:pPr algn="ctr">
              <a:lnSpc>
                <a:spcPts val="4320"/>
              </a:lnSpc>
            </a:pPr>
            <a:r>
              <a:rPr lang="en-US" sz="3600">
                <a:solidFill>
                  <a:srgbClr val="FFFFFF"/>
                </a:solidFill>
                <a:latin typeface="Georgia Pro Condensed Light"/>
                <a:ea typeface="Georgia Pro Condensed Light"/>
                <a:cs typeface="Georgia Pro Condensed Light"/>
                <a:sym typeface="Georgia Pro Condensed Light"/>
              </a:rPr>
              <a:t>Orientation tracking for </a:t>
            </a:r>
          </a:p>
          <a:p>
            <a:pPr algn="ctr">
              <a:lnSpc>
                <a:spcPts val="4320"/>
              </a:lnSpc>
              <a:spcBef>
                <a:spcPct val="0"/>
              </a:spcBef>
            </a:pPr>
            <a:r>
              <a:rPr lang="en-US" sz="3600">
                <a:solidFill>
                  <a:srgbClr val="FFFFFF"/>
                </a:solidFill>
                <a:latin typeface="Georgia Pro Condensed Light"/>
                <a:ea typeface="Georgia Pro Condensed Light"/>
                <a:cs typeface="Georgia Pro Condensed Light"/>
                <a:sym typeface="Georgia Pro Condensed Light"/>
              </a:rPr>
              <a:t>improved navigation stability.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2234166" y="540068"/>
            <a:ext cx="13819667" cy="1034415"/>
          </a:xfrm>
          <a:prstGeom prst="rect">
            <a:avLst/>
          </a:prstGeom>
        </p:spPr>
        <p:txBody>
          <a:bodyPr anchor="t" rtlCol="false" tIns="0" lIns="0" bIns="0" rIns="0">
            <a:spAutoFit/>
          </a:bodyPr>
          <a:lstStyle/>
          <a:p>
            <a:pPr algn="l" marL="0" indent="0" lvl="0">
              <a:lnSpc>
                <a:spcPts val="7920"/>
              </a:lnSpc>
            </a:pPr>
            <a:r>
              <a:rPr lang="en-US" sz="7200">
                <a:solidFill>
                  <a:srgbClr val="FFFFFF"/>
                </a:solidFill>
                <a:latin typeface="Georgia Pro Condensed Light"/>
                <a:ea typeface="Georgia Pro Condensed Light"/>
                <a:cs typeface="Georgia Pro Condensed Light"/>
                <a:sym typeface="Georgia Pro Condensed Light"/>
              </a:rPr>
              <a:t>Key Sensors for Disaster Response</a:t>
            </a:r>
          </a:p>
        </p:txBody>
      </p:sp>
      <p:sp>
        <p:nvSpPr>
          <p:cNvPr name="AutoShape 3" id="3"/>
          <p:cNvSpPr/>
          <p:nvPr/>
        </p:nvSpPr>
        <p:spPr>
          <a:xfrm flipV="true">
            <a:off x="666750" y="9625012"/>
            <a:ext cx="5753100" cy="0"/>
          </a:xfrm>
          <a:prstGeom prst="line">
            <a:avLst/>
          </a:prstGeom>
          <a:ln cap="flat" w="9525">
            <a:solidFill>
              <a:srgbClr val="99D6E8"/>
            </a:solidFill>
            <a:prstDash val="solid"/>
            <a:headEnd type="none" len="sm" w="sm"/>
            <a:tailEnd type="none" len="sm" w="sm"/>
          </a:ln>
        </p:spPr>
      </p:sp>
      <p:grpSp>
        <p:nvGrpSpPr>
          <p:cNvPr name="Group 4" id="4"/>
          <p:cNvGrpSpPr/>
          <p:nvPr/>
        </p:nvGrpSpPr>
        <p:grpSpPr>
          <a:xfrm rot="0">
            <a:off x="1541598" y="2657089"/>
            <a:ext cx="5272492" cy="4180133"/>
            <a:chOff x="0" y="0"/>
            <a:chExt cx="621258" cy="492545"/>
          </a:xfrm>
        </p:grpSpPr>
        <p:sp>
          <p:nvSpPr>
            <p:cNvPr name="Freeform 5" id="5"/>
            <p:cNvSpPr/>
            <p:nvPr/>
          </p:nvSpPr>
          <p:spPr>
            <a:xfrm flipH="false" flipV="false" rot="0">
              <a:off x="0" y="0"/>
              <a:ext cx="621258" cy="492545"/>
            </a:xfrm>
            <a:custGeom>
              <a:avLst/>
              <a:gdLst/>
              <a:ahLst/>
              <a:cxnLst/>
              <a:rect r="r" b="b" t="t" l="l"/>
              <a:pathLst>
                <a:path h="492545" w="621258">
                  <a:moveTo>
                    <a:pt x="51393" y="0"/>
                  </a:moveTo>
                  <a:lnTo>
                    <a:pt x="569865" y="0"/>
                  </a:lnTo>
                  <a:cubicBezTo>
                    <a:pt x="583495" y="0"/>
                    <a:pt x="596567" y="5415"/>
                    <a:pt x="606205" y="15053"/>
                  </a:cubicBezTo>
                  <a:cubicBezTo>
                    <a:pt x="615843" y="24691"/>
                    <a:pt x="621258" y="37762"/>
                    <a:pt x="621258" y="51393"/>
                  </a:cubicBezTo>
                  <a:lnTo>
                    <a:pt x="621258" y="441152"/>
                  </a:lnTo>
                  <a:cubicBezTo>
                    <a:pt x="621258" y="454783"/>
                    <a:pt x="615843" y="467855"/>
                    <a:pt x="606205" y="477493"/>
                  </a:cubicBezTo>
                  <a:cubicBezTo>
                    <a:pt x="596567" y="487131"/>
                    <a:pt x="583495" y="492545"/>
                    <a:pt x="569865" y="492545"/>
                  </a:cubicBezTo>
                  <a:lnTo>
                    <a:pt x="51393" y="492545"/>
                  </a:lnTo>
                  <a:cubicBezTo>
                    <a:pt x="37762" y="492545"/>
                    <a:pt x="24691" y="487131"/>
                    <a:pt x="15053" y="477493"/>
                  </a:cubicBezTo>
                  <a:cubicBezTo>
                    <a:pt x="5415" y="467855"/>
                    <a:pt x="0" y="454783"/>
                    <a:pt x="0" y="441152"/>
                  </a:cubicBezTo>
                  <a:lnTo>
                    <a:pt x="0" y="51393"/>
                  </a:lnTo>
                  <a:cubicBezTo>
                    <a:pt x="0" y="37762"/>
                    <a:pt x="5415" y="24691"/>
                    <a:pt x="15053" y="15053"/>
                  </a:cubicBezTo>
                  <a:cubicBezTo>
                    <a:pt x="24691" y="5415"/>
                    <a:pt x="37762" y="0"/>
                    <a:pt x="51393" y="0"/>
                  </a:cubicBezTo>
                  <a:close/>
                </a:path>
              </a:pathLst>
            </a:custGeom>
            <a:solidFill>
              <a:srgbClr val="000000">
                <a:alpha val="0"/>
              </a:srgbClr>
            </a:solidFill>
            <a:ln w="12700">
              <a:solidFill>
                <a:srgbClr val="000000"/>
              </a:solidFill>
            </a:ln>
          </p:spPr>
        </p:sp>
      </p:grpSp>
      <p:sp>
        <p:nvSpPr>
          <p:cNvPr name="TextBox 6" id="6"/>
          <p:cNvSpPr txBox="true"/>
          <p:nvPr/>
        </p:nvSpPr>
        <p:spPr>
          <a:xfrm rot="0">
            <a:off x="65210" y="7376717"/>
            <a:ext cx="8225269" cy="2095500"/>
          </a:xfrm>
          <a:prstGeom prst="rect">
            <a:avLst/>
          </a:prstGeom>
        </p:spPr>
        <p:txBody>
          <a:bodyPr anchor="t" rtlCol="false" tIns="0" lIns="0" bIns="0" rIns="0">
            <a:spAutoFit/>
          </a:bodyPr>
          <a:lstStyle/>
          <a:p>
            <a:pPr algn="ctr">
              <a:lnSpc>
                <a:spcPts val="4199"/>
              </a:lnSpc>
            </a:pPr>
            <a:r>
              <a:rPr lang="en-US" sz="3499">
                <a:solidFill>
                  <a:srgbClr val="FFFFFF"/>
                </a:solidFill>
                <a:latin typeface="Georgia Pro Condensed Light"/>
                <a:ea typeface="Georgia Pro Condensed Light"/>
                <a:cs typeface="Georgia Pro Condensed Light"/>
                <a:sym typeface="Georgia Pro Condensed Light"/>
              </a:rPr>
              <a:t>BMP 180</a:t>
            </a:r>
          </a:p>
          <a:p>
            <a:pPr algn="ctr">
              <a:lnSpc>
                <a:spcPts val="4199"/>
              </a:lnSpc>
            </a:pPr>
            <a:r>
              <a:rPr lang="en-US" sz="3499">
                <a:solidFill>
                  <a:srgbClr val="FFFFFF"/>
                </a:solidFill>
                <a:latin typeface="Georgia Pro Condensed Light"/>
                <a:ea typeface="Georgia Pro Condensed Light"/>
                <a:cs typeface="Georgia Pro Condensed Light"/>
                <a:sym typeface="Georgia Pro Condensed Light"/>
              </a:rPr>
              <a:t>Accurate temperature and pressure measurement.</a:t>
            </a:r>
          </a:p>
          <a:p>
            <a:pPr algn="ctr">
              <a:lnSpc>
                <a:spcPts val="4199"/>
              </a:lnSpc>
              <a:spcBef>
                <a:spcPct val="0"/>
              </a:spcBef>
            </a:pPr>
          </a:p>
        </p:txBody>
      </p:sp>
      <p:grpSp>
        <p:nvGrpSpPr>
          <p:cNvPr name="Group 7" id="7"/>
          <p:cNvGrpSpPr/>
          <p:nvPr/>
        </p:nvGrpSpPr>
        <p:grpSpPr>
          <a:xfrm rot="0">
            <a:off x="11075336" y="2657089"/>
            <a:ext cx="4978497" cy="4180133"/>
            <a:chOff x="0" y="0"/>
            <a:chExt cx="621258" cy="521631"/>
          </a:xfrm>
        </p:grpSpPr>
        <p:sp>
          <p:nvSpPr>
            <p:cNvPr name="Freeform 8" id="8"/>
            <p:cNvSpPr/>
            <p:nvPr/>
          </p:nvSpPr>
          <p:spPr>
            <a:xfrm flipH="false" flipV="false" rot="0">
              <a:off x="0" y="0"/>
              <a:ext cx="621258" cy="521631"/>
            </a:xfrm>
            <a:custGeom>
              <a:avLst/>
              <a:gdLst/>
              <a:ahLst/>
              <a:cxnLst/>
              <a:rect r="r" b="b" t="t" l="l"/>
              <a:pathLst>
                <a:path h="521631" w="621258">
                  <a:moveTo>
                    <a:pt x="54428" y="0"/>
                  </a:moveTo>
                  <a:lnTo>
                    <a:pt x="566830" y="0"/>
                  </a:lnTo>
                  <a:cubicBezTo>
                    <a:pt x="596890" y="0"/>
                    <a:pt x="621258" y="24368"/>
                    <a:pt x="621258" y="54428"/>
                  </a:cubicBezTo>
                  <a:lnTo>
                    <a:pt x="621258" y="467204"/>
                  </a:lnTo>
                  <a:cubicBezTo>
                    <a:pt x="621258" y="481639"/>
                    <a:pt x="615524" y="495483"/>
                    <a:pt x="605316" y="505690"/>
                  </a:cubicBezTo>
                  <a:cubicBezTo>
                    <a:pt x="595109" y="515897"/>
                    <a:pt x="581265" y="521631"/>
                    <a:pt x="566830" y="521631"/>
                  </a:cubicBezTo>
                  <a:lnTo>
                    <a:pt x="54428" y="521631"/>
                  </a:lnTo>
                  <a:cubicBezTo>
                    <a:pt x="39992" y="521631"/>
                    <a:pt x="26149" y="515897"/>
                    <a:pt x="15941" y="505690"/>
                  </a:cubicBezTo>
                  <a:cubicBezTo>
                    <a:pt x="5734" y="495483"/>
                    <a:pt x="0" y="481639"/>
                    <a:pt x="0" y="467204"/>
                  </a:cubicBezTo>
                  <a:lnTo>
                    <a:pt x="0" y="54428"/>
                  </a:lnTo>
                  <a:cubicBezTo>
                    <a:pt x="0" y="39992"/>
                    <a:pt x="5734" y="26149"/>
                    <a:pt x="15941" y="15941"/>
                  </a:cubicBezTo>
                  <a:cubicBezTo>
                    <a:pt x="26149" y="5734"/>
                    <a:pt x="39992" y="0"/>
                    <a:pt x="54428" y="0"/>
                  </a:cubicBezTo>
                  <a:close/>
                </a:path>
              </a:pathLst>
            </a:custGeom>
            <a:solidFill>
              <a:srgbClr val="000000">
                <a:alpha val="0"/>
              </a:srgbClr>
            </a:solidFill>
            <a:ln w="12700">
              <a:solidFill>
                <a:srgbClr val="000000"/>
              </a:solidFill>
            </a:ln>
          </p:spPr>
        </p:sp>
      </p:grpSp>
      <p:sp>
        <p:nvSpPr>
          <p:cNvPr name="TextBox 9" id="9"/>
          <p:cNvSpPr txBox="true"/>
          <p:nvPr/>
        </p:nvSpPr>
        <p:spPr>
          <a:xfrm rot="0">
            <a:off x="11503005" y="7376717"/>
            <a:ext cx="4143137" cy="2114550"/>
          </a:xfrm>
          <a:prstGeom prst="rect">
            <a:avLst/>
          </a:prstGeom>
        </p:spPr>
        <p:txBody>
          <a:bodyPr anchor="t" rtlCol="false" tIns="0" lIns="0" bIns="0" rIns="0">
            <a:spAutoFit/>
          </a:bodyPr>
          <a:lstStyle/>
          <a:p>
            <a:pPr algn="ctr">
              <a:lnSpc>
                <a:spcPts val="4199"/>
              </a:lnSpc>
            </a:pPr>
            <a:r>
              <a:rPr lang="en-US" sz="3499">
                <a:solidFill>
                  <a:srgbClr val="FFFFFF"/>
                </a:solidFill>
                <a:latin typeface="Georgia Pro Condensed Light"/>
                <a:ea typeface="Georgia Pro Condensed Light"/>
                <a:cs typeface="Georgia Pro Condensed Light"/>
                <a:sym typeface="Georgia Pro Condensed Light"/>
              </a:rPr>
              <a:t>MQ-7</a:t>
            </a:r>
          </a:p>
          <a:p>
            <a:pPr algn="ctr">
              <a:lnSpc>
                <a:spcPts val="4199"/>
              </a:lnSpc>
            </a:pPr>
            <a:r>
              <a:rPr lang="en-US" sz="3499">
                <a:solidFill>
                  <a:srgbClr val="FFFFFF"/>
                </a:solidFill>
                <a:latin typeface="Georgia Pro Condensed Light"/>
                <a:ea typeface="Georgia Pro Condensed Light"/>
                <a:cs typeface="Georgia Pro Condensed Light"/>
                <a:sym typeface="Georgia Pro Condensed Light"/>
              </a:rPr>
              <a:t>Carbon Monoxide (CO) </a:t>
            </a:r>
          </a:p>
          <a:p>
            <a:pPr algn="ctr">
              <a:lnSpc>
                <a:spcPts val="4319"/>
              </a:lnSpc>
            </a:pPr>
            <a:r>
              <a:rPr lang="en-US" sz="3599">
                <a:solidFill>
                  <a:srgbClr val="FFFFFF"/>
                </a:solidFill>
                <a:latin typeface="Georgia Pro Condensed Light"/>
                <a:ea typeface="Georgia Pro Condensed Light"/>
                <a:cs typeface="Georgia Pro Condensed Light"/>
                <a:sym typeface="Georgia Pro Condensed Light"/>
              </a:rPr>
              <a:t>gas measurement.</a:t>
            </a:r>
          </a:p>
          <a:p>
            <a:pPr algn="ctr">
              <a:lnSpc>
                <a:spcPts val="4199"/>
              </a:lnSpc>
              <a:spcBef>
                <a:spcPct val="0"/>
              </a:spcBef>
            </a:pPr>
          </a:p>
        </p:txBody>
      </p:sp>
      <p:grpSp>
        <p:nvGrpSpPr>
          <p:cNvPr name="Group 10" id="10"/>
          <p:cNvGrpSpPr/>
          <p:nvPr/>
        </p:nvGrpSpPr>
        <p:grpSpPr>
          <a:xfrm rot="0">
            <a:off x="1541598" y="2657089"/>
            <a:ext cx="5272492" cy="4180133"/>
            <a:chOff x="0" y="0"/>
            <a:chExt cx="621258" cy="492545"/>
          </a:xfrm>
        </p:grpSpPr>
        <p:sp>
          <p:nvSpPr>
            <p:cNvPr name="Freeform 11" id="11"/>
            <p:cNvSpPr/>
            <p:nvPr/>
          </p:nvSpPr>
          <p:spPr>
            <a:xfrm flipH="false" flipV="false" rot="0">
              <a:off x="0" y="0"/>
              <a:ext cx="621258" cy="492545"/>
            </a:xfrm>
            <a:custGeom>
              <a:avLst/>
              <a:gdLst/>
              <a:ahLst/>
              <a:cxnLst/>
              <a:rect r="r" b="b" t="t" l="l"/>
              <a:pathLst>
                <a:path h="492545" w="621258">
                  <a:moveTo>
                    <a:pt x="51393" y="0"/>
                  </a:moveTo>
                  <a:lnTo>
                    <a:pt x="569865" y="0"/>
                  </a:lnTo>
                  <a:cubicBezTo>
                    <a:pt x="583495" y="0"/>
                    <a:pt x="596567" y="5415"/>
                    <a:pt x="606205" y="15053"/>
                  </a:cubicBezTo>
                  <a:cubicBezTo>
                    <a:pt x="615843" y="24691"/>
                    <a:pt x="621258" y="37762"/>
                    <a:pt x="621258" y="51393"/>
                  </a:cubicBezTo>
                  <a:lnTo>
                    <a:pt x="621258" y="441152"/>
                  </a:lnTo>
                  <a:cubicBezTo>
                    <a:pt x="621258" y="454783"/>
                    <a:pt x="615843" y="467855"/>
                    <a:pt x="606205" y="477493"/>
                  </a:cubicBezTo>
                  <a:cubicBezTo>
                    <a:pt x="596567" y="487131"/>
                    <a:pt x="583495" y="492545"/>
                    <a:pt x="569865" y="492545"/>
                  </a:cubicBezTo>
                  <a:lnTo>
                    <a:pt x="51393" y="492545"/>
                  </a:lnTo>
                  <a:cubicBezTo>
                    <a:pt x="37762" y="492545"/>
                    <a:pt x="24691" y="487131"/>
                    <a:pt x="15053" y="477493"/>
                  </a:cubicBezTo>
                  <a:cubicBezTo>
                    <a:pt x="5415" y="467855"/>
                    <a:pt x="0" y="454783"/>
                    <a:pt x="0" y="441152"/>
                  </a:cubicBezTo>
                  <a:lnTo>
                    <a:pt x="0" y="51393"/>
                  </a:lnTo>
                  <a:cubicBezTo>
                    <a:pt x="0" y="37762"/>
                    <a:pt x="5415" y="24691"/>
                    <a:pt x="15053" y="15053"/>
                  </a:cubicBezTo>
                  <a:cubicBezTo>
                    <a:pt x="24691" y="5415"/>
                    <a:pt x="37762" y="0"/>
                    <a:pt x="51393" y="0"/>
                  </a:cubicBezTo>
                  <a:close/>
                </a:path>
              </a:pathLst>
            </a:custGeom>
            <a:blipFill>
              <a:blip r:embed="rId2"/>
              <a:stretch>
                <a:fillRect l="0" t="-13066" r="0" b="-13066"/>
              </a:stretch>
            </a:blipFill>
          </p:spPr>
        </p:sp>
      </p:grpSp>
      <p:grpSp>
        <p:nvGrpSpPr>
          <p:cNvPr name="Group 12" id="12"/>
          <p:cNvGrpSpPr/>
          <p:nvPr/>
        </p:nvGrpSpPr>
        <p:grpSpPr>
          <a:xfrm rot="0">
            <a:off x="11085324" y="2657089"/>
            <a:ext cx="4978497" cy="4180133"/>
            <a:chOff x="0" y="0"/>
            <a:chExt cx="621258" cy="521631"/>
          </a:xfrm>
        </p:grpSpPr>
        <p:sp>
          <p:nvSpPr>
            <p:cNvPr name="Freeform 13" id="13"/>
            <p:cNvSpPr/>
            <p:nvPr/>
          </p:nvSpPr>
          <p:spPr>
            <a:xfrm flipH="false" flipV="false" rot="0">
              <a:off x="0" y="0"/>
              <a:ext cx="621258" cy="521631"/>
            </a:xfrm>
            <a:custGeom>
              <a:avLst/>
              <a:gdLst/>
              <a:ahLst/>
              <a:cxnLst/>
              <a:rect r="r" b="b" t="t" l="l"/>
              <a:pathLst>
                <a:path h="521631" w="621258">
                  <a:moveTo>
                    <a:pt x="54428" y="0"/>
                  </a:moveTo>
                  <a:lnTo>
                    <a:pt x="566830" y="0"/>
                  </a:lnTo>
                  <a:cubicBezTo>
                    <a:pt x="596890" y="0"/>
                    <a:pt x="621258" y="24368"/>
                    <a:pt x="621258" y="54428"/>
                  </a:cubicBezTo>
                  <a:lnTo>
                    <a:pt x="621258" y="467204"/>
                  </a:lnTo>
                  <a:cubicBezTo>
                    <a:pt x="621258" y="481639"/>
                    <a:pt x="615524" y="495483"/>
                    <a:pt x="605316" y="505690"/>
                  </a:cubicBezTo>
                  <a:cubicBezTo>
                    <a:pt x="595109" y="515897"/>
                    <a:pt x="581265" y="521631"/>
                    <a:pt x="566830" y="521631"/>
                  </a:cubicBezTo>
                  <a:lnTo>
                    <a:pt x="54428" y="521631"/>
                  </a:lnTo>
                  <a:cubicBezTo>
                    <a:pt x="39992" y="521631"/>
                    <a:pt x="26149" y="515897"/>
                    <a:pt x="15941" y="505690"/>
                  </a:cubicBezTo>
                  <a:cubicBezTo>
                    <a:pt x="5734" y="495483"/>
                    <a:pt x="0" y="481639"/>
                    <a:pt x="0" y="467204"/>
                  </a:cubicBezTo>
                  <a:lnTo>
                    <a:pt x="0" y="54428"/>
                  </a:lnTo>
                  <a:cubicBezTo>
                    <a:pt x="0" y="39992"/>
                    <a:pt x="5734" y="26149"/>
                    <a:pt x="15941" y="15941"/>
                  </a:cubicBezTo>
                  <a:cubicBezTo>
                    <a:pt x="26149" y="5734"/>
                    <a:pt x="39992" y="0"/>
                    <a:pt x="54428" y="0"/>
                  </a:cubicBezTo>
                  <a:close/>
                </a:path>
              </a:pathLst>
            </a:custGeom>
            <a:blipFill>
              <a:blip r:embed="rId3"/>
              <a:stretch>
                <a:fillRect l="0" t="-9549" r="0" b="-9549"/>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AutoShape 2" id="2"/>
          <p:cNvSpPr/>
          <p:nvPr/>
        </p:nvSpPr>
        <p:spPr>
          <a:xfrm flipV="true">
            <a:off x="666750" y="9625012"/>
            <a:ext cx="5753100" cy="0"/>
          </a:xfrm>
          <a:prstGeom prst="line">
            <a:avLst/>
          </a:prstGeom>
          <a:ln cap="flat" w="9525">
            <a:solidFill>
              <a:srgbClr val="99D6E8"/>
            </a:solidFill>
            <a:prstDash val="solid"/>
            <a:headEnd type="none" len="sm" w="sm"/>
            <a:tailEnd type="none" len="sm" w="sm"/>
          </a:ln>
        </p:spPr>
      </p:sp>
      <p:sp>
        <p:nvSpPr>
          <p:cNvPr name="Freeform 3" id="3"/>
          <p:cNvSpPr/>
          <p:nvPr/>
        </p:nvSpPr>
        <p:spPr>
          <a:xfrm flipH="false" flipV="false" rot="0">
            <a:off x="1382148" y="2721651"/>
            <a:ext cx="3500558" cy="5065683"/>
          </a:xfrm>
          <a:custGeom>
            <a:avLst/>
            <a:gdLst/>
            <a:ahLst/>
            <a:cxnLst/>
            <a:rect r="r" b="b" t="t" l="l"/>
            <a:pathLst>
              <a:path h="5065683" w="3500558">
                <a:moveTo>
                  <a:pt x="0" y="0"/>
                </a:moveTo>
                <a:lnTo>
                  <a:pt x="3500558" y="0"/>
                </a:lnTo>
                <a:lnTo>
                  <a:pt x="3500558" y="5065683"/>
                </a:lnTo>
                <a:lnTo>
                  <a:pt x="0" y="5065683"/>
                </a:lnTo>
                <a:lnTo>
                  <a:pt x="0" y="0"/>
                </a:lnTo>
                <a:close/>
              </a:path>
            </a:pathLst>
          </a:custGeom>
          <a:blipFill>
            <a:blip r:embed="rId2"/>
            <a:stretch>
              <a:fillRect l="-57230" t="-7368" r="-60649" b="-10664"/>
            </a:stretch>
          </a:blipFill>
        </p:spPr>
      </p:sp>
      <p:sp>
        <p:nvSpPr>
          <p:cNvPr name="TextBox 4" id="4"/>
          <p:cNvSpPr txBox="true"/>
          <p:nvPr/>
        </p:nvSpPr>
        <p:spPr>
          <a:xfrm rot="0">
            <a:off x="360161" y="540068"/>
            <a:ext cx="13819667" cy="1034415"/>
          </a:xfrm>
          <a:prstGeom prst="rect">
            <a:avLst/>
          </a:prstGeom>
        </p:spPr>
        <p:txBody>
          <a:bodyPr anchor="t" rtlCol="false" tIns="0" lIns="0" bIns="0" rIns="0">
            <a:spAutoFit/>
          </a:bodyPr>
          <a:lstStyle/>
          <a:p>
            <a:pPr algn="l" marL="0" indent="0" lvl="0">
              <a:lnSpc>
                <a:spcPts val="7920"/>
              </a:lnSpc>
            </a:pPr>
            <a:r>
              <a:rPr lang="en-US" b="true" sz="7200">
                <a:solidFill>
                  <a:srgbClr val="FFFFFF"/>
                </a:solidFill>
                <a:latin typeface="Georgia Pro Condensed Bold"/>
                <a:ea typeface="Georgia Pro Condensed Bold"/>
                <a:cs typeface="Georgia Pro Condensed Bold"/>
                <a:sym typeface="Georgia Pro Condensed Bold"/>
              </a:rPr>
              <a:t>ESP32-CAM Functionality</a:t>
            </a:r>
          </a:p>
        </p:txBody>
      </p:sp>
      <p:sp>
        <p:nvSpPr>
          <p:cNvPr name="TextBox 5" id="5"/>
          <p:cNvSpPr txBox="true"/>
          <p:nvPr/>
        </p:nvSpPr>
        <p:spPr>
          <a:xfrm rot="0">
            <a:off x="7434851" y="3300716"/>
            <a:ext cx="10252139" cy="3971925"/>
          </a:xfrm>
          <a:prstGeom prst="rect">
            <a:avLst/>
          </a:prstGeom>
        </p:spPr>
        <p:txBody>
          <a:bodyPr anchor="t" rtlCol="false" tIns="0" lIns="0" bIns="0" rIns="0">
            <a:spAutoFit/>
          </a:bodyPr>
          <a:lstStyle/>
          <a:p>
            <a:pPr algn="just">
              <a:lnSpc>
                <a:spcPts val="3901"/>
              </a:lnSpc>
              <a:spcBef>
                <a:spcPct val="0"/>
              </a:spcBef>
            </a:pPr>
            <a:r>
              <a:rPr lang="en-US" sz="3251">
                <a:solidFill>
                  <a:srgbClr val="FFFFFF"/>
                </a:solidFill>
                <a:latin typeface="Georgia Pro Condensed Light"/>
                <a:ea typeface="Georgia Pro Condensed Light"/>
                <a:cs typeface="Georgia Pro Condensed Light"/>
                <a:sym typeface="Georgia Pro Condensed Light"/>
              </a:rPr>
              <a:t>The ESP32-CAM onboard camera server enables live video streaming at up to 30 FPS, providing crucial situational awareness during disaster response operations. Accessible through a browser or ROS dashboard, it enhances victim detection and teleoperation capabilities. This real-time feedback ensures that operators can effectively assess environments, improving decision-making and response times in critical scenarios.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5827286" y="409575"/>
            <a:ext cx="4472464" cy="962025"/>
          </a:xfrm>
          <a:prstGeom prst="rect">
            <a:avLst/>
          </a:prstGeom>
        </p:spPr>
        <p:txBody>
          <a:bodyPr anchor="t" rtlCol="false" tIns="0" lIns="0" bIns="0" rIns="0">
            <a:spAutoFit/>
          </a:bodyPr>
          <a:lstStyle/>
          <a:p>
            <a:pPr algn="ctr">
              <a:lnSpc>
                <a:spcPts val="7439"/>
              </a:lnSpc>
              <a:spcBef>
                <a:spcPct val="0"/>
              </a:spcBef>
            </a:pPr>
            <a:r>
              <a:rPr lang="en-US" sz="6199">
                <a:solidFill>
                  <a:srgbClr val="FFFFFF"/>
                </a:solidFill>
                <a:latin typeface="Georgia Pro Condensed Light"/>
                <a:ea typeface="Georgia Pro Condensed Light"/>
                <a:cs typeface="Georgia Pro Condensed Light"/>
                <a:sym typeface="Georgia Pro Condensed Light"/>
              </a:rPr>
              <a:t>Data Handling</a:t>
            </a:r>
          </a:p>
        </p:txBody>
      </p:sp>
      <p:sp>
        <p:nvSpPr>
          <p:cNvPr name="TextBox 3" id="3"/>
          <p:cNvSpPr txBox="true"/>
          <p:nvPr/>
        </p:nvSpPr>
        <p:spPr>
          <a:xfrm rot="0">
            <a:off x="10089422" y="3067050"/>
            <a:ext cx="7560559" cy="6296025"/>
          </a:xfrm>
          <a:prstGeom prst="rect">
            <a:avLst/>
          </a:prstGeom>
        </p:spPr>
        <p:txBody>
          <a:bodyPr anchor="t" rtlCol="false" tIns="0" lIns="0" bIns="0" rIns="0">
            <a:spAutoFit/>
          </a:bodyPr>
          <a:lstStyle/>
          <a:p>
            <a:pPr algn="just">
              <a:lnSpc>
                <a:spcPts val="4559"/>
              </a:lnSpc>
              <a:spcBef>
                <a:spcPct val="0"/>
              </a:spcBef>
            </a:pPr>
            <a:r>
              <a:rPr lang="en-US" sz="3799">
                <a:solidFill>
                  <a:srgbClr val="FFFFFF"/>
                </a:solidFill>
                <a:latin typeface="Georgia Pro Condensed Light"/>
                <a:ea typeface="Georgia Pro Condensed Light"/>
                <a:cs typeface="Georgia Pro Condensed Light"/>
                <a:sym typeface="Georgia Pro Condensed Light"/>
              </a:rPr>
              <a:t>The system's data handling begins with the Arduino sending sensor data serially to the ESP32. This includes IMU, ToF sweep, and barometric readings. The ESP32-CAM processes this data, converting it into JSON format for efficient streaming. Using MQTT, the processed information is then published to a connected laptop, enabling real-time analysis and providing vital insights during disaster response operations.</a:t>
            </a:r>
          </a:p>
        </p:txBody>
      </p:sp>
      <p:grpSp>
        <p:nvGrpSpPr>
          <p:cNvPr name="Group 4" id="4"/>
          <p:cNvGrpSpPr/>
          <p:nvPr/>
        </p:nvGrpSpPr>
        <p:grpSpPr>
          <a:xfrm rot="0">
            <a:off x="1252557" y="2692615"/>
            <a:ext cx="6886575" cy="688657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076575"/>
            <a:ext cx="5268329" cy="6356958"/>
          </a:xfrm>
          <a:custGeom>
            <a:avLst/>
            <a:gdLst/>
            <a:ahLst/>
            <a:cxnLst/>
            <a:rect r="r" b="b" t="t" l="l"/>
            <a:pathLst>
              <a:path h="6356958" w="5268329">
                <a:moveTo>
                  <a:pt x="0" y="0"/>
                </a:moveTo>
                <a:lnTo>
                  <a:pt x="5268329" y="0"/>
                </a:lnTo>
                <a:lnTo>
                  <a:pt x="5268329" y="6356958"/>
                </a:lnTo>
                <a:lnTo>
                  <a:pt x="0" y="6356958"/>
                </a:lnTo>
                <a:lnTo>
                  <a:pt x="0" y="0"/>
                </a:lnTo>
                <a:close/>
              </a:path>
            </a:pathLst>
          </a:custGeom>
          <a:blipFill>
            <a:blip r:embed="rId2"/>
            <a:stretch>
              <a:fillRect l="0" t="0" r="0" b="0"/>
            </a:stretch>
          </a:blipFill>
        </p:spPr>
      </p:sp>
      <p:sp>
        <p:nvSpPr>
          <p:cNvPr name="TextBox 3" id="3"/>
          <p:cNvSpPr txBox="true"/>
          <p:nvPr/>
        </p:nvSpPr>
        <p:spPr>
          <a:xfrm rot="0">
            <a:off x="5565051" y="409575"/>
            <a:ext cx="4996934" cy="962025"/>
          </a:xfrm>
          <a:prstGeom prst="rect">
            <a:avLst/>
          </a:prstGeom>
        </p:spPr>
        <p:txBody>
          <a:bodyPr anchor="t" rtlCol="false" tIns="0" lIns="0" bIns="0" rIns="0">
            <a:spAutoFit/>
          </a:bodyPr>
          <a:lstStyle/>
          <a:p>
            <a:pPr algn="ctr">
              <a:lnSpc>
                <a:spcPts val="7439"/>
              </a:lnSpc>
              <a:spcBef>
                <a:spcPct val="0"/>
              </a:spcBef>
            </a:pPr>
            <a:r>
              <a:rPr lang="en-US" sz="6199">
                <a:solidFill>
                  <a:srgbClr val="FFFFFF"/>
                </a:solidFill>
                <a:latin typeface="Georgia Pro Condensed Light"/>
                <a:ea typeface="Georgia Pro Condensed Light"/>
                <a:cs typeface="Georgia Pro Condensed Light"/>
                <a:sym typeface="Georgia Pro Condensed Light"/>
              </a:rPr>
              <a:t>Data Flow Steps</a:t>
            </a:r>
          </a:p>
        </p:txBody>
      </p:sp>
      <p:sp>
        <p:nvSpPr>
          <p:cNvPr name="TextBox 4" id="4"/>
          <p:cNvSpPr txBox="true"/>
          <p:nvPr/>
        </p:nvSpPr>
        <p:spPr>
          <a:xfrm rot="0">
            <a:off x="10089422" y="3067050"/>
            <a:ext cx="7560559" cy="6296025"/>
          </a:xfrm>
          <a:prstGeom prst="rect">
            <a:avLst/>
          </a:prstGeom>
        </p:spPr>
        <p:txBody>
          <a:bodyPr anchor="t" rtlCol="false" tIns="0" lIns="0" bIns="0" rIns="0">
            <a:spAutoFit/>
          </a:bodyPr>
          <a:lstStyle/>
          <a:p>
            <a:pPr algn="just">
              <a:lnSpc>
                <a:spcPts val="4559"/>
              </a:lnSpc>
              <a:spcBef>
                <a:spcPct val="0"/>
              </a:spcBef>
            </a:pPr>
            <a:r>
              <a:rPr lang="en-US" sz="3799">
                <a:solidFill>
                  <a:srgbClr val="FFFFFF"/>
                </a:solidFill>
                <a:latin typeface="Georgia Pro Condensed Light"/>
                <a:ea typeface="Georgia Pro Condensed Light"/>
                <a:cs typeface="Georgia Pro Condensed Light"/>
                <a:sym typeface="Georgia Pro Condensed Light"/>
              </a:rPr>
              <a:t>The data flow from the sensors to visualization is crucial for robotic performance in disaster response. The Arduino collects sensor data including IMU, ToF, and environmental readings, sending it serially to the ESP32-CAM. This module converts the data into JSON format and streams it to a laptop, where ROS processes the information, enabling effective real-time mapping and analysis of the environment.</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1028700" y="650769"/>
            <a:ext cx="6886575" cy="2034540"/>
          </a:xfrm>
          <a:prstGeom prst="rect">
            <a:avLst/>
          </a:prstGeom>
        </p:spPr>
        <p:txBody>
          <a:bodyPr anchor="t" rtlCol="false" tIns="0" lIns="0" bIns="0" rIns="0">
            <a:spAutoFit/>
          </a:bodyPr>
          <a:lstStyle/>
          <a:p>
            <a:pPr algn="l" marL="0" indent="0" lvl="0">
              <a:lnSpc>
                <a:spcPts val="7920"/>
              </a:lnSpc>
            </a:pPr>
            <a:r>
              <a:rPr lang="en-US" sz="7200">
                <a:solidFill>
                  <a:srgbClr val="99D6E8"/>
                </a:solidFill>
                <a:latin typeface="Georgia Pro Condensed Light"/>
                <a:ea typeface="Georgia Pro Condensed Light"/>
                <a:cs typeface="Georgia Pro Condensed Light"/>
                <a:sym typeface="Georgia Pro Condensed Light"/>
              </a:rPr>
              <a:t>Hector SLAM Technology</a:t>
            </a:r>
          </a:p>
        </p:txBody>
      </p:sp>
      <p:sp>
        <p:nvSpPr>
          <p:cNvPr name="AutoShape 3" id="3"/>
          <p:cNvSpPr/>
          <p:nvPr/>
        </p:nvSpPr>
        <p:spPr>
          <a:xfrm flipV="true">
            <a:off x="666750" y="9625012"/>
            <a:ext cx="5753100" cy="0"/>
          </a:xfrm>
          <a:prstGeom prst="line">
            <a:avLst/>
          </a:prstGeom>
          <a:ln cap="flat" w="9525">
            <a:solidFill>
              <a:srgbClr val="99D6E8"/>
            </a:solidFill>
            <a:prstDash val="solid"/>
            <a:headEnd type="none" len="sm" w="sm"/>
            <a:tailEnd type="none" len="sm" w="sm"/>
          </a:ln>
        </p:spPr>
      </p:sp>
      <p:sp>
        <p:nvSpPr>
          <p:cNvPr name="TextBox 4" id="4"/>
          <p:cNvSpPr txBox="true"/>
          <p:nvPr/>
        </p:nvSpPr>
        <p:spPr>
          <a:xfrm rot="0">
            <a:off x="1028700" y="3722776"/>
            <a:ext cx="6886575" cy="2223135"/>
          </a:xfrm>
          <a:prstGeom prst="rect">
            <a:avLst/>
          </a:prstGeom>
        </p:spPr>
        <p:txBody>
          <a:bodyPr anchor="t" rtlCol="false" tIns="0" lIns="0" bIns="0" rIns="0">
            <a:spAutoFit/>
          </a:bodyPr>
          <a:lstStyle/>
          <a:p>
            <a:pPr algn="just" marL="0" indent="0" lvl="0">
              <a:lnSpc>
                <a:spcPts val="2940"/>
              </a:lnSpc>
            </a:pPr>
            <a:r>
              <a:rPr lang="en-US" sz="2100">
                <a:solidFill>
                  <a:srgbClr val="99D6E8"/>
                </a:solidFill>
                <a:latin typeface="TT Interphases"/>
                <a:ea typeface="TT Interphases"/>
                <a:cs typeface="TT Interphases"/>
                <a:sym typeface="TT Interphases"/>
              </a:rPr>
              <a:t>Hector SLAM is a cutting-edge </a:t>
            </a:r>
            <a:r>
              <a:rPr lang="en-US" b="true" sz="2100">
                <a:solidFill>
                  <a:srgbClr val="99D6E8"/>
                </a:solidFill>
                <a:latin typeface="TT Interphases Bold"/>
                <a:ea typeface="TT Interphases Bold"/>
                <a:cs typeface="TT Interphases Bold"/>
                <a:sym typeface="TT Interphases Bold"/>
              </a:rPr>
              <a:t>real-time mapping</a:t>
            </a:r>
            <a:r>
              <a:rPr lang="en-US" sz="2100">
                <a:solidFill>
                  <a:srgbClr val="99D6E8"/>
                </a:solidFill>
                <a:latin typeface="TT Interphases"/>
                <a:ea typeface="TT Interphases"/>
                <a:cs typeface="TT Interphases"/>
                <a:sym typeface="TT Interphases"/>
              </a:rPr>
              <a:t> solution that empowers our bio-inspired robot to navigate complex and unfamiliar environments. By utilizing various sensors, it generates accurate and detailed maps, enhancing situational awareness in disaster scenarios and improving rescue operations.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5717641" y="66675"/>
            <a:ext cx="5502116" cy="962025"/>
          </a:xfrm>
          <a:prstGeom prst="rect">
            <a:avLst/>
          </a:prstGeom>
        </p:spPr>
        <p:txBody>
          <a:bodyPr anchor="t" rtlCol="false" tIns="0" lIns="0" bIns="0" rIns="0">
            <a:spAutoFit/>
          </a:bodyPr>
          <a:lstStyle/>
          <a:p>
            <a:pPr algn="ctr">
              <a:lnSpc>
                <a:spcPts val="7439"/>
              </a:lnSpc>
              <a:spcBef>
                <a:spcPct val="0"/>
              </a:spcBef>
            </a:pPr>
            <a:r>
              <a:rPr lang="en-US" sz="6199">
                <a:solidFill>
                  <a:srgbClr val="FFFFFF"/>
                </a:solidFill>
                <a:latin typeface="Georgia Pro Condensed Light"/>
                <a:ea typeface="Georgia Pro Condensed Light"/>
                <a:cs typeface="Georgia Pro Condensed Light"/>
                <a:sym typeface="Georgia Pro Condensed Light"/>
              </a:rPr>
              <a:t>ROS Noetic Setup</a:t>
            </a:r>
          </a:p>
        </p:txBody>
      </p:sp>
      <p:sp>
        <p:nvSpPr>
          <p:cNvPr name="TextBox 3" id="3"/>
          <p:cNvSpPr txBox="true"/>
          <p:nvPr/>
        </p:nvSpPr>
        <p:spPr>
          <a:xfrm rot="0">
            <a:off x="10066912" y="2411627"/>
            <a:ext cx="7560559" cy="7439025"/>
          </a:xfrm>
          <a:prstGeom prst="rect">
            <a:avLst/>
          </a:prstGeom>
        </p:spPr>
        <p:txBody>
          <a:bodyPr anchor="t" rtlCol="false" tIns="0" lIns="0" bIns="0" rIns="0">
            <a:spAutoFit/>
          </a:bodyPr>
          <a:lstStyle/>
          <a:p>
            <a:pPr algn="just">
              <a:lnSpc>
                <a:spcPts val="4559"/>
              </a:lnSpc>
              <a:spcBef>
                <a:spcPct val="0"/>
              </a:spcBef>
            </a:pPr>
            <a:r>
              <a:rPr lang="en-US" sz="3799">
                <a:solidFill>
                  <a:srgbClr val="FFFFFF"/>
                </a:solidFill>
                <a:latin typeface="Georgia Pro Condensed Light"/>
                <a:ea typeface="Georgia Pro Condensed Light"/>
                <a:cs typeface="Georgia Pro Condensed Light"/>
                <a:sym typeface="Georgia Pro Condensed Light"/>
              </a:rPr>
              <a:t>The setup of ROS Noetic on WSL2 enables seamless integration of robotic applications and tools within a Windows environment. This configuration allows developers to leverage the power of Linux-based robotics software while maintaining their preferred operating system. The process involves installing WSL2, configuring necessary packages, and ensuring compatibility for efficient operation of robotic simulations and data analysis tasks.</a:t>
            </a:r>
          </a:p>
        </p:txBody>
      </p:sp>
      <p:grpSp>
        <p:nvGrpSpPr>
          <p:cNvPr name="Group 4" id="4"/>
          <p:cNvGrpSpPr/>
          <p:nvPr/>
        </p:nvGrpSpPr>
        <p:grpSpPr>
          <a:xfrm rot="0">
            <a:off x="738187" y="1581231"/>
            <a:ext cx="8405813" cy="8908359"/>
            <a:chOff x="0" y="0"/>
            <a:chExt cx="22235111" cy="23564451"/>
          </a:xfrm>
        </p:grpSpPr>
        <p:sp>
          <p:nvSpPr>
            <p:cNvPr name="Freeform 5" id="5"/>
            <p:cNvSpPr/>
            <p:nvPr/>
          </p:nvSpPr>
          <p:spPr>
            <a:xfrm flipH="false" flipV="false" rot="0">
              <a:off x="0" y="0"/>
              <a:ext cx="22235111" cy="23564452"/>
            </a:xfrm>
            <a:custGeom>
              <a:avLst/>
              <a:gdLst/>
              <a:ahLst/>
              <a:cxnLst/>
              <a:rect r="r" b="b" t="t" l="l"/>
              <a:pathLst>
                <a:path h="23564452" w="22235111">
                  <a:moveTo>
                    <a:pt x="22235111" y="394714"/>
                  </a:moveTo>
                  <a:lnTo>
                    <a:pt x="22235111" y="23169736"/>
                  </a:lnTo>
                  <a:cubicBezTo>
                    <a:pt x="22235111" y="23387817"/>
                    <a:pt x="21996496" y="23564452"/>
                    <a:pt x="21701895" y="23564452"/>
                  </a:cubicBezTo>
                  <a:lnTo>
                    <a:pt x="533216" y="23564452"/>
                  </a:lnTo>
                  <a:cubicBezTo>
                    <a:pt x="238614" y="23564452"/>
                    <a:pt x="0" y="23387817"/>
                    <a:pt x="0" y="23169736"/>
                  </a:cubicBezTo>
                  <a:lnTo>
                    <a:pt x="0" y="394714"/>
                  </a:lnTo>
                  <a:cubicBezTo>
                    <a:pt x="0" y="176635"/>
                    <a:pt x="238614" y="0"/>
                    <a:pt x="533216" y="0"/>
                  </a:cubicBezTo>
                  <a:lnTo>
                    <a:pt x="21701895" y="0"/>
                  </a:lnTo>
                  <a:cubicBezTo>
                    <a:pt x="21996496" y="0"/>
                    <a:pt x="22235111" y="176635"/>
                    <a:pt x="22235111" y="394714"/>
                  </a:cubicBezTo>
                  <a:close/>
                </a:path>
              </a:pathLst>
            </a:custGeom>
            <a:blipFill>
              <a:blip r:embed="rId2"/>
              <a:stretch>
                <a:fillRect l="-1188" t="0" r="-128575"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4454198" y="409575"/>
            <a:ext cx="7218640" cy="962025"/>
          </a:xfrm>
          <a:prstGeom prst="rect">
            <a:avLst/>
          </a:prstGeom>
        </p:spPr>
        <p:txBody>
          <a:bodyPr anchor="t" rtlCol="false" tIns="0" lIns="0" bIns="0" rIns="0">
            <a:spAutoFit/>
          </a:bodyPr>
          <a:lstStyle/>
          <a:p>
            <a:pPr algn="ctr">
              <a:lnSpc>
                <a:spcPts val="7439"/>
              </a:lnSpc>
              <a:spcBef>
                <a:spcPct val="0"/>
              </a:spcBef>
            </a:pPr>
            <a:r>
              <a:rPr lang="en-US" sz="6199">
                <a:solidFill>
                  <a:srgbClr val="FFFFFF"/>
                </a:solidFill>
                <a:latin typeface="Georgia Pro Condensed Light"/>
                <a:ea typeface="Georgia Pro Condensed Light"/>
                <a:cs typeface="Georgia Pro Condensed Light"/>
                <a:sym typeface="Georgia Pro Condensed Light"/>
              </a:rPr>
              <a:t>Mapping Pipeline Steps</a:t>
            </a:r>
          </a:p>
        </p:txBody>
      </p:sp>
      <p:sp>
        <p:nvSpPr>
          <p:cNvPr name="TextBox 3" id="3"/>
          <p:cNvSpPr txBox="true"/>
          <p:nvPr/>
        </p:nvSpPr>
        <p:spPr>
          <a:xfrm rot="0">
            <a:off x="10066912" y="2411627"/>
            <a:ext cx="7560559" cy="6296025"/>
          </a:xfrm>
          <a:prstGeom prst="rect">
            <a:avLst/>
          </a:prstGeom>
        </p:spPr>
        <p:txBody>
          <a:bodyPr anchor="t" rtlCol="false" tIns="0" lIns="0" bIns="0" rIns="0">
            <a:spAutoFit/>
          </a:bodyPr>
          <a:lstStyle/>
          <a:p>
            <a:pPr algn="just">
              <a:lnSpc>
                <a:spcPts val="4559"/>
              </a:lnSpc>
              <a:spcBef>
                <a:spcPct val="0"/>
              </a:spcBef>
            </a:pPr>
            <a:r>
              <a:rPr lang="en-US" sz="3799">
                <a:solidFill>
                  <a:srgbClr val="FFFFFF"/>
                </a:solidFill>
                <a:latin typeface="Georgia Pro Condensed Light"/>
                <a:ea typeface="Georgia Pro Condensed Light"/>
                <a:cs typeface="Georgia Pro Condensed Light"/>
                <a:sym typeface="Georgia Pro Condensed Light"/>
              </a:rPr>
              <a:t>The mapping pipeline is crucial for effective disaster response. It involves a sensor sweep to gather environmental data, which is then published via ROS messages. This data is fused using Hector SLAM, enabling the generation of a live occupancy grid map. Visualization in RViz allows operators to interpret the environment, enhancing situational awareness and decision-making during critical missions.</a:t>
            </a:r>
          </a:p>
        </p:txBody>
      </p:sp>
      <p:grpSp>
        <p:nvGrpSpPr>
          <p:cNvPr name="Group 4" id="4"/>
          <p:cNvGrpSpPr/>
          <p:nvPr/>
        </p:nvGrpSpPr>
        <p:grpSpPr>
          <a:xfrm rot="0">
            <a:off x="1252557" y="2692615"/>
            <a:ext cx="6886575" cy="688657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sp>
      </p:grpSp>
      <p:grpSp>
        <p:nvGrpSpPr>
          <p:cNvPr name="Group 6" id="6"/>
          <p:cNvGrpSpPr/>
          <p:nvPr/>
        </p:nvGrpSpPr>
        <p:grpSpPr>
          <a:xfrm rot="0">
            <a:off x="544730" y="1638108"/>
            <a:ext cx="8302229" cy="8302196"/>
            <a:chOff x="0" y="0"/>
            <a:chExt cx="11069639" cy="11069594"/>
          </a:xfrm>
        </p:grpSpPr>
        <p:grpSp>
          <p:nvGrpSpPr>
            <p:cNvPr name="Group 7" id="7"/>
            <p:cNvGrpSpPr>
              <a:grpSpLocks noChangeAspect="true"/>
            </p:cNvGrpSpPr>
            <p:nvPr/>
          </p:nvGrpSpPr>
          <p:grpSpPr>
            <a:xfrm rot="0">
              <a:off x="0" y="0"/>
              <a:ext cx="11069639" cy="11069594"/>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D9E6F2"/>
              </a:solidFill>
              <a:ln w="12700">
                <a:solidFill>
                  <a:srgbClr val="000000"/>
                </a:solidFill>
              </a:ln>
            </p:spPr>
          </p:sp>
        </p:grpSp>
        <p:grpSp>
          <p:nvGrpSpPr>
            <p:cNvPr name="Group 9" id="9"/>
            <p:cNvGrpSpPr/>
            <p:nvPr/>
          </p:nvGrpSpPr>
          <p:grpSpPr>
            <a:xfrm rot="0">
              <a:off x="943769" y="943747"/>
              <a:ext cx="9182100" cy="9182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9971" t="-21689" r="-16662" b="0"/>
                </a:stretch>
              </a:blipFill>
            </p:spPr>
          </p:sp>
        </p:grpSp>
      </p:grpSp>
    </p:spTree>
  </p:cSld>
  <p:clrMapOvr>
    <a:masterClrMapping/>
  </p:clrMapOvr>
</p:sld>
</file>

<file path=ppt/slides/slide18.xml><?xml version="1.0" encoding="utf-8"?>
<p:sld xmlns:p="http://schemas.openxmlformats.org/presentationml/2006/main" xmlns:a="http://schemas.openxmlformats.org/drawingml/2006/main">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1199340" y="4076102"/>
            <a:ext cx="9603920" cy="2125271"/>
          </a:xfrm>
          <a:prstGeom prst="rect">
            <a:avLst/>
          </a:prstGeom>
        </p:spPr>
        <p:txBody>
          <a:bodyPr anchor="t" rtlCol="false" tIns="0" lIns="0" bIns="0" rIns="0">
            <a:spAutoFit/>
          </a:bodyPr>
          <a:lstStyle/>
          <a:p>
            <a:pPr algn="ctr">
              <a:lnSpc>
                <a:spcPts val="16782"/>
              </a:lnSpc>
              <a:spcBef>
                <a:spcPct val="0"/>
              </a:spcBef>
            </a:pPr>
            <a:r>
              <a:rPr lang="en-US" sz="13985">
                <a:solidFill>
                  <a:srgbClr val="FFFFFF"/>
                </a:solidFill>
                <a:latin typeface="Georgia Pro Condensed Light"/>
                <a:ea typeface="Georgia Pro Condensed Light"/>
                <a:cs typeface="Georgia Pro Condensed Light"/>
                <a:sym typeface="Georgia Pro Condensed Light"/>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666750" y="723900"/>
            <a:ext cx="6886575" cy="1034415"/>
          </a:xfrm>
          <a:prstGeom prst="rect">
            <a:avLst/>
          </a:prstGeom>
        </p:spPr>
        <p:txBody>
          <a:bodyPr anchor="t" rtlCol="false" tIns="0" lIns="0" bIns="0" rIns="0">
            <a:spAutoFit/>
          </a:bodyPr>
          <a:lstStyle/>
          <a:p>
            <a:pPr algn="l" marL="0" indent="0" lvl="0">
              <a:lnSpc>
                <a:spcPts val="7920"/>
              </a:lnSpc>
            </a:pPr>
            <a:r>
              <a:rPr lang="en-US" sz="7200">
                <a:solidFill>
                  <a:srgbClr val="99D6E8"/>
                </a:solidFill>
                <a:latin typeface="Georgia Pro Condensed Light"/>
                <a:ea typeface="Georgia Pro Condensed Light"/>
                <a:cs typeface="Georgia Pro Condensed Light"/>
                <a:sym typeface="Georgia Pro Condensed Light"/>
              </a:rPr>
              <a:t>The Challenge’s </a:t>
            </a:r>
          </a:p>
        </p:txBody>
      </p:sp>
      <p:sp>
        <p:nvSpPr>
          <p:cNvPr name="AutoShape 3" id="3"/>
          <p:cNvSpPr/>
          <p:nvPr/>
        </p:nvSpPr>
        <p:spPr>
          <a:xfrm>
            <a:off x="666750" y="9625012"/>
            <a:ext cx="16592550" cy="0"/>
          </a:xfrm>
          <a:prstGeom prst="line">
            <a:avLst/>
          </a:prstGeom>
          <a:ln cap="flat" w="9525">
            <a:solidFill>
              <a:srgbClr val="99D6E8"/>
            </a:solidFill>
            <a:prstDash val="solid"/>
            <a:headEnd type="none" len="sm" w="sm"/>
            <a:tailEnd type="none" len="sm" w="sm"/>
          </a:ln>
        </p:spPr>
      </p:sp>
      <p:sp>
        <p:nvSpPr>
          <p:cNvPr name="TextBox 4" id="4"/>
          <p:cNvSpPr txBox="true"/>
          <p:nvPr/>
        </p:nvSpPr>
        <p:spPr>
          <a:xfrm rot="0">
            <a:off x="666750" y="4722615"/>
            <a:ext cx="11496354" cy="5203174"/>
          </a:xfrm>
          <a:prstGeom prst="rect">
            <a:avLst/>
          </a:prstGeom>
        </p:spPr>
        <p:txBody>
          <a:bodyPr anchor="t" rtlCol="false" tIns="0" lIns="0" bIns="0" rIns="0">
            <a:spAutoFit/>
          </a:bodyPr>
          <a:lstStyle/>
          <a:p>
            <a:pPr algn="l">
              <a:lnSpc>
                <a:spcPts val="4585"/>
              </a:lnSpc>
            </a:pPr>
            <a:r>
              <a:rPr lang="en-US" sz="3275" b="true">
                <a:solidFill>
                  <a:srgbClr val="99D6E8"/>
                </a:solidFill>
                <a:latin typeface="TT Interphases Bold"/>
                <a:ea typeface="TT Interphases Bold"/>
                <a:cs typeface="TT Interphases Bold"/>
                <a:sym typeface="TT Interphases Bold"/>
              </a:rPr>
              <a:t>Disaster environments challenge robots due to:</a:t>
            </a:r>
          </a:p>
          <a:p>
            <a:pPr algn="l" marL="707212" indent="-353606" lvl="1">
              <a:lnSpc>
                <a:spcPts val="4585"/>
              </a:lnSpc>
              <a:buFont typeface="Arial"/>
              <a:buChar char="•"/>
            </a:pPr>
            <a:r>
              <a:rPr lang="en-US" b="true" sz="3275">
                <a:solidFill>
                  <a:srgbClr val="99D6E8"/>
                </a:solidFill>
                <a:latin typeface="TT Interphases Bold"/>
                <a:ea typeface="TT Interphases Bold"/>
                <a:cs typeface="TT Interphases Bold"/>
                <a:sym typeface="TT Interphases Bold"/>
              </a:rPr>
              <a:t>Highly uneven terrain and unstable surfaces</a:t>
            </a:r>
          </a:p>
          <a:p>
            <a:pPr algn="l" marL="707212" indent="-353606" lvl="1">
              <a:lnSpc>
                <a:spcPts val="4585"/>
              </a:lnSpc>
              <a:buFont typeface="Arial"/>
              <a:buChar char="•"/>
            </a:pPr>
            <a:r>
              <a:rPr lang="en-US" b="true" sz="3275">
                <a:solidFill>
                  <a:srgbClr val="99D6E8"/>
                </a:solidFill>
                <a:latin typeface="TT Interphases Bold"/>
                <a:ea typeface="TT Interphases Bold"/>
                <a:cs typeface="TT Interphases Bold"/>
                <a:sym typeface="TT Interphases Bold"/>
              </a:rPr>
              <a:t>Restricted narrow spaces that block wheeled robots</a:t>
            </a:r>
          </a:p>
          <a:p>
            <a:pPr algn="l" marL="707212" indent="-353606" lvl="1">
              <a:lnSpc>
                <a:spcPts val="4585"/>
              </a:lnSpc>
              <a:buFont typeface="Arial"/>
              <a:buChar char="•"/>
            </a:pPr>
            <a:r>
              <a:rPr lang="en-US" b="true" sz="3275">
                <a:solidFill>
                  <a:srgbClr val="99D6E8"/>
                </a:solidFill>
                <a:latin typeface="TT Interphases Bold"/>
                <a:ea typeface="TT Interphases Bold"/>
                <a:cs typeface="TT Interphases Bold"/>
                <a:sym typeface="TT Interphases Bold"/>
              </a:rPr>
              <a:t>Sensor interference from dust, darkness, and debris</a:t>
            </a:r>
          </a:p>
          <a:p>
            <a:pPr algn="l" marL="707212" indent="-353606" lvl="1">
              <a:lnSpc>
                <a:spcPts val="4585"/>
              </a:lnSpc>
              <a:buFont typeface="Arial"/>
              <a:buChar char="•"/>
            </a:pPr>
            <a:r>
              <a:rPr lang="en-US" b="true" sz="3275">
                <a:solidFill>
                  <a:srgbClr val="99D6E8"/>
                </a:solidFill>
                <a:latin typeface="TT Interphases Bold"/>
                <a:ea typeface="TT Interphases Bold"/>
                <a:cs typeface="TT Interphases Bold"/>
                <a:sym typeface="TT Interphases Bold"/>
              </a:rPr>
              <a:t>Loss of GPS and unreliable mapping conditions</a:t>
            </a:r>
          </a:p>
          <a:p>
            <a:pPr algn="l" marL="707212" indent="-353606" lvl="1">
              <a:lnSpc>
                <a:spcPts val="4585"/>
              </a:lnSpc>
              <a:buFont typeface="Arial"/>
              <a:buChar char="•"/>
            </a:pPr>
            <a:r>
              <a:rPr lang="en-US" b="true" sz="3275">
                <a:solidFill>
                  <a:srgbClr val="99D6E8"/>
                </a:solidFill>
                <a:latin typeface="TT Interphases Bold"/>
                <a:ea typeface="TT Interphases Bold"/>
                <a:cs typeface="TT Interphases Bold"/>
                <a:sym typeface="TT Interphases Bold"/>
              </a:rPr>
              <a:t>High thermal and mechanical stress on components</a:t>
            </a:r>
          </a:p>
          <a:p>
            <a:pPr algn="l" marL="707212" indent="-353606" lvl="1">
              <a:lnSpc>
                <a:spcPts val="4585"/>
              </a:lnSpc>
              <a:buFont typeface="Arial"/>
              <a:buChar char="•"/>
            </a:pPr>
            <a:r>
              <a:rPr lang="en-US" b="true" sz="3275">
                <a:solidFill>
                  <a:srgbClr val="99D6E8"/>
                </a:solidFill>
                <a:latin typeface="TT Interphases Bold"/>
                <a:ea typeface="TT Interphases Bold"/>
                <a:cs typeface="TT Interphases Bold"/>
                <a:sym typeface="TT Interphases Bold"/>
              </a:rPr>
              <a:t>Communication failures due to collapsed infrastructure</a:t>
            </a:r>
          </a:p>
          <a:p>
            <a:pPr algn="l" marL="0" indent="0" lvl="0">
              <a:lnSpc>
                <a:spcPts val="4585"/>
              </a:lnSpc>
            </a:pPr>
          </a:p>
        </p:txBody>
      </p:sp>
      <p:sp>
        <p:nvSpPr>
          <p:cNvPr name="TextBox 5" id="5"/>
          <p:cNvSpPr txBox="true"/>
          <p:nvPr/>
        </p:nvSpPr>
        <p:spPr>
          <a:xfrm rot="0">
            <a:off x="666750" y="2695990"/>
            <a:ext cx="16231756" cy="1498263"/>
          </a:xfrm>
          <a:prstGeom prst="rect">
            <a:avLst/>
          </a:prstGeom>
        </p:spPr>
        <p:txBody>
          <a:bodyPr anchor="t" rtlCol="false" tIns="0" lIns="0" bIns="0" rIns="0">
            <a:spAutoFit/>
          </a:bodyPr>
          <a:lstStyle/>
          <a:p>
            <a:pPr algn="l">
              <a:lnSpc>
                <a:spcPts val="4043"/>
              </a:lnSpc>
              <a:spcBef>
                <a:spcPct val="0"/>
              </a:spcBef>
            </a:pPr>
            <a:r>
              <a:rPr lang="en-US" sz="2888">
                <a:solidFill>
                  <a:srgbClr val="99D6E8"/>
                </a:solidFill>
                <a:latin typeface="TT Interphases"/>
                <a:ea typeface="TT Interphases"/>
                <a:cs typeface="TT Interphases"/>
                <a:sym typeface="TT Interphases"/>
              </a:rPr>
              <a:t>Disaster environments introduce multi-dimensional constraints that severely limit the operation of conventional mobile robots. These challenges arise due to complex, unpredictable, and dynamically changing conditions: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grpSp>
        <p:nvGrpSpPr>
          <p:cNvPr name="Group 2" id="2"/>
          <p:cNvGrpSpPr/>
          <p:nvPr/>
        </p:nvGrpSpPr>
        <p:grpSpPr>
          <a:xfrm rot="0">
            <a:off x="9144000" y="270815"/>
            <a:ext cx="8991600" cy="6934200"/>
            <a:chOff x="0" y="0"/>
            <a:chExt cx="1097021" cy="846008"/>
          </a:xfrm>
        </p:grpSpPr>
        <p:sp>
          <p:nvSpPr>
            <p:cNvPr name="Freeform 3" id="3"/>
            <p:cNvSpPr/>
            <p:nvPr/>
          </p:nvSpPr>
          <p:spPr>
            <a:xfrm flipH="false" flipV="false" rot="0">
              <a:off x="0" y="0"/>
              <a:ext cx="1097021" cy="846008"/>
            </a:xfrm>
            <a:custGeom>
              <a:avLst/>
              <a:gdLst/>
              <a:ahLst/>
              <a:cxnLst/>
              <a:rect r="r" b="b" t="t" l="l"/>
              <a:pathLst>
                <a:path h="846008" w="1097021">
                  <a:moveTo>
                    <a:pt x="0" y="0"/>
                  </a:moveTo>
                  <a:lnTo>
                    <a:pt x="1097021" y="0"/>
                  </a:lnTo>
                  <a:lnTo>
                    <a:pt x="1097021" y="846008"/>
                  </a:lnTo>
                  <a:lnTo>
                    <a:pt x="0" y="846008"/>
                  </a:lnTo>
                  <a:close/>
                </a:path>
              </a:pathLst>
            </a:custGeom>
            <a:blipFill>
              <a:blip r:embed="rId2"/>
              <a:stretch>
                <a:fillRect l="0" t="-2103" r="0" b="-2103"/>
              </a:stretch>
            </a:blipFill>
          </p:spPr>
        </p:sp>
      </p:grpSp>
      <p:sp>
        <p:nvSpPr>
          <p:cNvPr name="TextBox 4" id="4"/>
          <p:cNvSpPr txBox="true"/>
          <p:nvPr/>
        </p:nvSpPr>
        <p:spPr>
          <a:xfrm rot="0">
            <a:off x="666750" y="723900"/>
            <a:ext cx="7832112" cy="1098395"/>
          </a:xfrm>
          <a:prstGeom prst="rect">
            <a:avLst/>
          </a:prstGeom>
        </p:spPr>
        <p:txBody>
          <a:bodyPr anchor="t" rtlCol="false" tIns="0" lIns="0" bIns="0" rIns="0">
            <a:spAutoFit/>
          </a:bodyPr>
          <a:lstStyle/>
          <a:p>
            <a:pPr algn="l" marL="0" indent="0" lvl="0">
              <a:lnSpc>
                <a:spcPts val="8384"/>
              </a:lnSpc>
              <a:spcBef>
                <a:spcPct val="0"/>
              </a:spcBef>
            </a:pPr>
            <a:r>
              <a:rPr lang="en-US" sz="7622">
                <a:solidFill>
                  <a:srgbClr val="99D6E8"/>
                </a:solidFill>
                <a:latin typeface="Georgia Pro Condensed Light"/>
                <a:ea typeface="Georgia Pro Condensed Light"/>
                <a:cs typeface="Georgia Pro Condensed Light"/>
                <a:sym typeface="Georgia Pro Condensed Light"/>
              </a:rPr>
              <a:t>BIO-Inspired Design</a:t>
            </a:r>
          </a:p>
        </p:txBody>
      </p:sp>
      <p:sp>
        <p:nvSpPr>
          <p:cNvPr name="AutoShape 5" id="5"/>
          <p:cNvSpPr/>
          <p:nvPr/>
        </p:nvSpPr>
        <p:spPr>
          <a:xfrm>
            <a:off x="9296400" y="7438691"/>
            <a:ext cx="8324850" cy="0"/>
          </a:xfrm>
          <a:prstGeom prst="line">
            <a:avLst/>
          </a:prstGeom>
          <a:ln cap="flat" w="19050">
            <a:solidFill>
              <a:srgbClr val="99D6E8"/>
            </a:solidFill>
            <a:prstDash val="solid"/>
            <a:headEnd type="none" len="sm" w="sm"/>
            <a:tailEnd type="none" len="sm" w="sm"/>
          </a:ln>
        </p:spPr>
      </p:sp>
      <p:grpSp>
        <p:nvGrpSpPr>
          <p:cNvPr name="Group 6" id="6"/>
          <p:cNvGrpSpPr/>
          <p:nvPr/>
        </p:nvGrpSpPr>
        <p:grpSpPr>
          <a:xfrm rot="0">
            <a:off x="12197274" y="7829550"/>
            <a:ext cx="3623600" cy="1019149"/>
            <a:chOff x="0" y="0"/>
            <a:chExt cx="4831466" cy="1358865"/>
          </a:xfrm>
        </p:grpSpPr>
        <p:sp>
          <p:nvSpPr>
            <p:cNvPr name="TextBox 7" id="7"/>
            <p:cNvSpPr txBox="true"/>
            <p:nvPr/>
          </p:nvSpPr>
          <p:spPr>
            <a:xfrm rot="0">
              <a:off x="0" y="0"/>
              <a:ext cx="4804718" cy="6477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99D6E8"/>
                  </a:solidFill>
                  <a:latin typeface="Georgia Pro Condensed Light"/>
                  <a:ea typeface="Georgia Pro Condensed Light"/>
                  <a:cs typeface="Georgia Pro Condensed Light"/>
                  <a:sym typeface="Georgia Pro Condensed Light"/>
                </a:rPr>
                <a:t>Terrain Adaptability</a:t>
              </a:r>
            </a:p>
          </p:txBody>
        </p:sp>
        <p:sp>
          <p:nvSpPr>
            <p:cNvPr name="TextBox 8" id="8"/>
            <p:cNvSpPr txBox="true"/>
            <p:nvPr/>
          </p:nvSpPr>
          <p:spPr>
            <a:xfrm rot="0">
              <a:off x="0" y="887060"/>
              <a:ext cx="4831466" cy="471805"/>
            </a:xfrm>
            <a:prstGeom prst="rect">
              <a:avLst/>
            </a:prstGeom>
          </p:spPr>
          <p:txBody>
            <a:bodyPr anchor="t" rtlCol="false" tIns="0" lIns="0" bIns="0" rIns="0">
              <a:spAutoFit/>
            </a:bodyPr>
            <a:lstStyle/>
            <a:p>
              <a:pPr algn="l" marL="0" indent="0" lvl="0">
                <a:lnSpc>
                  <a:spcPts val="2940"/>
                </a:lnSpc>
                <a:spcBef>
                  <a:spcPct val="0"/>
                </a:spcBef>
              </a:pPr>
            </a:p>
          </p:txBody>
        </p:sp>
      </p:grpSp>
      <p:sp>
        <p:nvSpPr>
          <p:cNvPr name="TextBox 9" id="9"/>
          <p:cNvSpPr txBox="true"/>
          <p:nvPr/>
        </p:nvSpPr>
        <p:spPr>
          <a:xfrm rot="0">
            <a:off x="333375" y="4162399"/>
            <a:ext cx="8498862" cy="4686300"/>
          </a:xfrm>
          <a:prstGeom prst="rect">
            <a:avLst/>
          </a:prstGeom>
        </p:spPr>
        <p:txBody>
          <a:bodyPr anchor="t" rtlCol="false" tIns="0" lIns="0" bIns="0" rIns="0">
            <a:spAutoFit/>
          </a:bodyPr>
          <a:lstStyle/>
          <a:p>
            <a:pPr algn="just">
              <a:lnSpc>
                <a:spcPts val="3720"/>
              </a:lnSpc>
              <a:spcBef>
                <a:spcPct val="0"/>
              </a:spcBef>
            </a:pPr>
            <a:r>
              <a:rPr lang="en-US" sz="3100">
                <a:solidFill>
                  <a:srgbClr val="99D6E8"/>
                </a:solidFill>
                <a:latin typeface="Georgia Pro Condensed Light"/>
                <a:ea typeface="Georgia Pro Condensed Light"/>
                <a:cs typeface="Georgia Pro Condensed Light"/>
                <a:sym typeface="Georgia Pro Condensed Light"/>
              </a:rPr>
              <a:t>The BIO-inspired walking robot features a unique locomotion system that allows it to traverse challenging environments. By mimicking the natural movement of crabs / insects, the design integrates 4 articulated legs(Angular Leg), enhancing stability and maneuverability on uneven surfaces. This innovative approach enables effective navigation through rubble and narrow spaces, making it an ideal solution for disaster response scenarios where traditional robots struggle.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grpSp>
        <p:nvGrpSpPr>
          <p:cNvPr name="Group 2" id="2"/>
          <p:cNvGrpSpPr/>
          <p:nvPr/>
        </p:nvGrpSpPr>
        <p:grpSpPr>
          <a:xfrm rot="0">
            <a:off x="9759565" y="423254"/>
            <a:ext cx="8032325" cy="6194420"/>
            <a:chOff x="0" y="0"/>
            <a:chExt cx="1097021" cy="846008"/>
          </a:xfrm>
        </p:grpSpPr>
        <p:sp>
          <p:nvSpPr>
            <p:cNvPr name="Freeform 3" id="3"/>
            <p:cNvSpPr/>
            <p:nvPr/>
          </p:nvSpPr>
          <p:spPr>
            <a:xfrm flipH="false" flipV="false" rot="0">
              <a:off x="0" y="0"/>
              <a:ext cx="1097021" cy="846008"/>
            </a:xfrm>
            <a:custGeom>
              <a:avLst/>
              <a:gdLst/>
              <a:ahLst/>
              <a:cxnLst/>
              <a:rect r="r" b="b" t="t" l="l"/>
              <a:pathLst>
                <a:path h="846008" w="1097021">
                  <a:moveTo>
                    <a:pt x="0" y="0"/>
                  </a:moveTo>
                  <a:lnTo>
                    <a:pt x="1097021" y="0"/>
                  </a:lnTo>
                  <a:lnTo>
                    <a:pt x="1097021" y="846008"/>
                  </a:lnTo>
                  <a:lnTo>
                    <a:pt x="0" y="846008"/>
                  </a:lnTo>
                  <a:close/>
                </a:path>
              </a:pathLst>
            </a:custGeom>
            <a:blipFill>
              <a:blip r:embed="rId2"/>
              <a:stretch>
                <a:fillRect l="-5372" t="0" r="-5372" b="0"/>
              </a:stretch>
            </a:blipFill>
          </p:spPr>
        </p:sp>
      </p:grpSp>
      <p:sp>
        <p:nvSpPr>
          <p:cNvPr name="AutoShape 4" id="4"/>
          <p:cNvSpPr/>
          <p:nvPr/>
        </p:nvSpPr>
        <p:spPr>
          <a:xfrm flipV="true">
            <a:off x="599981" y="7438691"/>
            <a:ext cx="17021269" cy="0"/>
          </a:xfrm>
          <a:prstGeom prst="line">
            <a:avLst/>
          </a:prstGeom>
          <a:ln cap="flat" w="19050">
            <a:solidFill>
              <a:srgbClr val="99D6E8"/>
            </a:solidFill>
            <a:prstDash val="solid"/>
            <a:headEnd type="none" len="sm" w="sm"/>
            <a:tailEnd type="none" len="sm" w="sm"/>
          </a:ln>
        </p:spPr>
      </p:sp>
      <p:sp>
        <p:nvSpPr>
          <p:cNvPr name="Freeform 5" id="5"/>
          <p:cNvSpPr/>
          <p:nvPr/>
        </p:nvSpPr>
        <p:spPr>
          <a:xfrm flipH="false" flipV="false" rot="0">
            <a:off x="599981" y="423254"/>
            <a:ext cx="8228113" cy="6087692"/>
          </a:xfrm>
          <a:custGeom>
            <a:avLst/>
            <a:gdLst/>
            <a:ahLst/>
            <a:cxnLst/>
            <a:rect r="r" b="b" t="t" l="l"/>
            <a:pathLst>
              <a:path h="6087692" w="8228113">
                <a:moveTo>
                  <a:pt x="0" y="0"/>
                </a:moveTo>
                <a:lnTo>
                  <a:pt x="8228113" y="0"/>
                </a:lnTo>
                <a:lnTo>
                  <a:pt x="8228113" y="6087692"/>
                </a:lnTo>
                <a:lnTo>
                  <a:pt x="0" y="6087692"/>
                </a:lnTo>
                <a:lnTo>
                  <a:pt x="0" y="0"/>
                </a:lnTo>
                <a:close/>
              </a:path>
            </a:pathLst>
          </a:custGeom>
          <a:blipFill>
            <a:blip r:embed="rId3"/>
            <a:stretch>
              <a:fillRect l="0" t="0" r="0" b="0"/>
            </a:stretch>
          </a:blipFill>
        </p:spPr>
      </p:sp>
      <p:grpSp>
        <p:nvGrpSpPr>
          <p:cNvPr name="Group 6" id="6"/>
          <p:cNvGrpSpPr/>
          <p:nvPr/>
        </p:nvGrpSpPr>
        <p:grpSpPr>
          <a:xfrm rot="0">
            <a:off x="5122776" y="7662828"/>
            <a:ext cx="10378518" cy="820214"/>
            <a:chOff x="0" y="0"/>
            <a:chExt cx="13838024" cy="1093619"/>
          </a:xfrm>
        </p:grpSpPr>
        <p:sp>
          <p:nvSpPr>
            <p:cNvPr name="TextBox 7" id="7"/>
            <p:cNvSpPr txBox="true"/>
            <p:nvPr/>
          </p:nvSpPr>
          <p:spPr>
            <a:xfrm rot="0">
              <a:off x="0" y="-9525"/>
              <a:ext cx="11771588" cy="1103144"/>
            </a:xfrm>
            <a:prstGeom prst="rect">
              <a:avLst/>
            </a:prstGeom>
          </p:spPr>
          <p:txBody>
            <a:bodyPr anchor="t" rtlCol="false" tIns="0" lIns="0" bIns="0" rIns="0">
              <a:spAutoFit/>
            </a:bodyPr>
            <a:lstStyle/>
            <a:p>
              <a:pPr algn="l" marL="0" indent="0" lvl="0">
                <a:lnSpc>
                  <a:spcPts val="6483"/>
                </a:lnSpc>
                <a:spcBef>
                  <a:spcPct val="0"/>
                </a:spcBef>
              </a:pPr>
              <a:r>
                <a:rPr lang="en-US" sz="5403">
                  <a:solidFill>
                    <a:srgbClr val="99D6E8"/>
                  </a:solidFill>
                  <a:latin typeface="Georgia Pro Condensed Light"/>
                  <a:ea typeface="Georgia Pro Condensed Light"/>
                  <a:cs typeface="Georgia Pro Condensed Light"/>
                  <a:sym typeface="Georgia Pro Condensed Light"/>
                </a:rPr>
                <a:t>Computer Aided Drawing</a:t>
              </a:r>
            </a:p>
          </p:txBody>
        </p:sp>
        <p:sp>
          <p:nvSpPr>
            <p:cNvPr name="TextBox 8" id="8"/>
            <p:cNvSpPr txBox="true"/>
            <p:nvPr/>
          </p:nvSpPr>
          <p:spPr>
            <a:xfrm rot="0">
              <a:off x="8021033" y="621814"/>
              <a:ext cx="5816992" cy="471805"/>
            </a:xfrm>
            <a:prstGeom prst="rect">
              <a:avLst/>
            </a:prstGeom>
          </p:spPr>
          <p:txBody>
            <a:bodyPr anchor="t" rtlCol="false" tIns="0" lIns="0" bIns="0" rIns="0">
              <a:spAutoFit/>
            </a:bodyPr>
            <a:lstStyle/>
            <a:p>
              <a:pPr algn="l" marL="0" indent="0" lvl="0">
                <a:lnSpc>
                  <a:spcPts val="2940"/>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grpSp>
        <p:nvGrpSpPr>
          <p:cNvPr name="Group 2" id="2"/>
          <p:cNvGrpSpPr/>
          <p:nvPr/>
        </p:nvGrpSpPr>
        <p:grpSpPr>
          <a:xfrm rot="0">
            <a:off x="514350" y="2905125"/>
            <a:ext cx="4314825" cy="3557100"/>
            <a:chOff x="0" y="0"/>
            <a:chExt cx="800847" cy="660210"/>
          </a:xfrm>
        </p:grpSpPr>
        <p:sp>
          <p:nvSpPr>
            <p:cNvPr name="Freeform 3" id="3"/>
            <p:cNvSpPr/>
            <p:nvPr/>
          </p:nvSpPr>
          <p:spPr>
            <a:xfrm flipH="false" flipV="false" rot="0">
              <a:off x="0" y="0"/>
              <a:ext cx="800847" cy="660210"/>
            </a:xfrm>
            <a:custGeom>
              <a:avLst/>
              <a:gdLst/>
              <a:ahLst/>
              <a:cxnLst/>
              <a:rect r="r" b="b" t="t" l="l"/>
              <a:pathLst>
                <a:path h="660210" w="800847">
                  <a:moveTo>
                    <a:pt x="0" y="0"/>
                  </a:moveTo>
                  <a:lnTo>
                    <a:pt x="800847" y="0"/>
                  </a:lnTo>
                  <a:lnTo>
                    <a:pt x="800847" y="660210"/>
                  </a:lnTo>
                  <a:lnTo>
                    <a:pt x="0" y="660210"/>
                  </a:lnTo>
                  <a:close/>
                </a:path>
              </a:pathLst>
            </a:custGeom>
            <a:blipFill>
              <a:blip r:embed="rId2"/>
              <a:stretch>
                <a:fillRect l="-29826" t="0" r="-29826" b="0"/>
              </a:stretch>
            </a:blipFill>
          </p:spPr>
        </p:sp>
      </p:grpSp>
      <p:grpSp>
        <p:nvGrpSpPr>
          <p:cNvPr name="Group 4" id="4"/>
          <p:cNvGrpSpPr/>
          <p:nvPr/>
        </p:nvGrpSpPr>
        <p:grpSpPr>
          <a:xfrm rot="0">
            <a:off x="457059" y="6692265"/>
            <a:ext cx="4314825" cy="1732280"/>
            <a:chOff x="0" y="0"/>
            <a:chExt cx="5753100" cy="2309707"/>
          </a:xfrm>
        </p:grpSpPr>
        <p:sp>
          <p:nvSpPr>
            <p:cNvPr name="TextBox 5" id="5"/>
            <p:cNvSpPr txBox="true"/>
            <p:nvPr/>
          </p:nvSpPr>
          <p:spPr>
            <a:xfrm rot="0">
              <a:off x="0" y="0"/>
              <a:ext cx="5185555" cy="1320800"/>
            </a:xfrm>
            <a:prstGeom prst="rect">
              <a:avLst/>
            </a:prstGeom>
          </p:spPr>
          <p:txBody>
            <a:bodyPr anchor="t" rtlCol="false" tIns="0" lIns="0" bIns="0" rIns="0">
              <a:spAutoFit/>
            </a:bodyPr>
            <a:lstStyle/>
            <a:p>
              <a:pPr algn="l" marL="0" indent="0" lvl="0">
                <a:lnSpc>
                  <a:spcPts val="3941"/>
                </a:lnSpc>
                <a:spcBef>
                  <a:spcPct val="0"/>
                </a:spcBef>
              </a:pPr>
              <a:r>
                <a:rPr lang="en-US" sz="3284">
                  <a:solidFill>
                    <a:srgbClr val="99D6E8"/>
                  </a:solidFill>
                  <a:latin typeface="Georgia Pro Condensed Light"/>
                  <a:ea typeface="Georgia Pro Condensed Light"/>
                  <a:cs typeface="Georgia Pro Condensed Light"/>
                  <a:sym typeface="Georgia Pro Condensed Light"/>
                </a:rPr>
                <a:t>Structural De</a:t>
              </a:r>
              <a:r>
                <a:rPr lang="en-US" sz="3284">
                  <a:solidFill>
                    <a:srgbClr val="99D6E8"/>
                  </a:solidFill>
                  <a:latin typeface="Georgia Pro Condensed Light"/>
                  <a:ea typeface="Georgia Pro Condensed Light"/>
                  <a:cs typeface="Georgia Pro Condensed Light"/>
                  <a:sym typeface="Georgia Pro Condensed Light"/>
                </a:rPr>
                <a:t>sign</a:t>
              </a:r>
            </a:p>
            <a:p>
              <a:pPr algn="l" marL="0" indent="0" lvl="0">
                <a:lnSpc>
                  <a:spcPts val="3941"/>
                </a:lnSpc>
                <a:spcBef>
                  <a:spcPct val="0"/>
                </a:spcBef>
              </a:pPr>
            </a:p>
          </p:txBody>
        </p:sp>
        <p:sp>
          <p:nvSpPr>
            <p:cNvPr name="TextBox 6" id="6"/>
            <p:cNvSpPr txBox="true"/>
            <p:nvPr/>
          </p:nvSpPr>
          <p:spPr>
            <a:xfrm rot="0">
              <a:off x="0" y="1263650"/>
              <a:ext cx="5753100" cy="1046057"/>
            </a:xfrm>
            <a:prstGeom prst="rect">
              <a:avLst/>
            </a:prstGeom>
          </p:spPr>
          <p:txBody>
            <a:bodyPr anchor="t" rtlCol="false" tIns="0" lIns="0" bIns="0" rIns="0">
              <a:spAutoFit/>
            </a:bodyPr>
            <a:lstStyle/>
            <a:p>
              <a:pPr algn="l" marL="0" indent="0" lvl="0">
                <a:lnSpc>
                  <a:spcPts val="3219"/>
                </a:lnSpc>
                <a:spcBef>
                  <a:spcPct val="0"/>
                </a:spcBef>
              </a:pPr>
              <a:r>
                <a:rPr lang="en-US" sz="2299">
                  <a:solidFill>
                    <a:srgbClr val="99D6E8"/>
                  </a:solidFill>
                  <a:latin typeface="TT Interphases"/>
                  <a:ea typeface="TT Interphases"/>
                  <a:cs typeface="TT Interphases"/>
                  <a:sym typeface="TT Interphases"/>
                </a:rPr>
                <a:t>Emphasizes compact and modular features for </a:t>
              </a:r>
              <a:r>
                <a:rPr lang="en-US" sz="2299">
                  <a:solidFill>
                    <a:srgbClr val="99D6E8"/>
                  </a:solidFill>
                  <a:latin typeface="TT Interphases"/>
                  <a:ea typeface="TT Interphases"/>
                  <a:cs typeface="TT Interphases"/>
                  <a:sym typeface="TT Interphases"/>
                </a:rPr>
                <a:t>e</a:t>
              </a:r>
              <a:r>
                <a:rPr lang="en-US" sz="2299">
                  <a:solidFill>
                    <a:srgbClr val="99D6E8"/>
                  </a:solidFill>
                  <a:latin typeface="TT Interphases"/>
                  <a:ea typeface="TT Interphases"/>
                  <a:cs typeface="TT Interphases"/>
                  <a:sym typeface="TT Interphases"/>
                </a:rPr>
                <a:t>ff</a:t>
              </a:r>
              <a:r>
                <a:rPr lang="en-US" sz="2299">
                  <a:solidFill>
                    <a:srgbClr val="99D6E8"/>
                  </a:solidFill>
                  <a:latin typeface="TT Interphases"/>
                  <a:ea typeface="TT Interphases"/>
                  <a:cs typeface="TT Interphases"/>
                  <a:sym typeface="TT Interphases"/>
                </a:rPr>
                <a:t>i</a:t>
              </a:r>
              <a:r>
                <a:rPr lang="en-US" sz="2299">
                  <a:solidFill>
                    <a:srgbClr val="99D6E8"/>
                  </a:solidFill>
                  <a:latin typeface="TT Interphases"/>
                  <a:ea typeface="TT Interphases"/>
                  <a:cs typeface="TT Interphases"/>
                  <a:sym typeface="TT Interphases"/>
                </a:rPr>
                <a:t>ci</a:t>
              </a:r>
              <a:r>
                <a:rPr lang="en-US" sz="2299">
                  <a:solidFill>
                    <a:srgbClr val="99D6E8"/>
                  </a:solidFill>
                  <a:latin typeface="TT Interphases"/>
                  <a:ea typeface="TT Interphases"/>
                  <a:cs typeface="TT Interphases"/>
                  <a:sym typeface="TT Interphases"/>
                </a:rPr>
                <a:t>en</a:t>
              </a:r>
              <a:r>
                <a:rPr lang="en-US" sz="2299">
                  <a:solidFill>
                    <a:srgbClr val="99D6E8"/>
                  </a:solidFill>
                  <a:latin typeface="TT Interphases"/>
                  <a:ea typeface="TT Interphases"/>
                  <a:cs typeface="TT Interphases"/>
                  <a:sym typeface="TT Interphases"/>
                </a:rPr>
                <a:t>cy.</a:t>
              </a:r>
            </a:p>
          </p:txBody>
        </p:sp>
      </p:grpSp>
      <p:sp>
        <p:nvSpPr>
          <p:cNvPr name="TextBox 7" id="7"/>
          <p:cNvSpPr txBox="true"/>
          <p:nvPr/>
        </p:nvSpPr>
        <p:spPr>
          <a:xfrm rot="0">
            <a:off x="666750" y="1971648"/>
            <a:ext cx="1438275" cy="4857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99D6E8"/>
                </a:solidFill>
                <a:latin typeface="Georgia Pro Condensed Light"/>
                <a:ea typeface="Georgia Pro Condensed Light"/>
                <a:cs typeface="Georgia Pro Condensed Light"/>
                <a:sym typeface="Georgia Pro Condensed Light"/>
              </a:rPr>
              <a:t>01</a:t>
            </a:r>
          </a:p>
        </p:txBody>
      </p:sp>
      <p:grpSp>
        <p:nvGrpSpPr>
          <p:cNvPr name="Group 8" id="8"/>
          <p:cNvGrpSpPr/>
          <p:nvPr/>
        </p:nvGrpSpPr>
        <p:grpSpPr>
          <a:xfrm rot="0">
            <a:off x="13611225" y="2905125"/>
            <a:ext cx="4676775" cy="3581400"/>
            <a:chOff x="0" y="0"/>
            <a:chExt cx="868026" cy="664720"/>
          </a:xfrm>
        </p:grpSpPr>
        <p:sp>
          <p:nvSpPr>
            <p:cNvPr name="Freeform 9" id="9"/>
            <p:cNvSpPr/>
            <p:nvPr/>
          </p:nvSpPr>
          <p:spPr>
            <a:xfrm flipH="false" flipV="false" rot="0">
              <a:off x="0" y="0"/>
              <a:ext cx="868026" cy="664720"/>
            </a:xfrm>
            <a:custGeom>
              <a:avLst/>
              <a:gdLst/>
              <a:ahLst/>
              <a:cxnLst/>
              <a:rect r="r" b="b" t="t" l="l"/>
              <a:pathLst>
                <a:path h="664720" w="868026">
                  <a:moveTo>
                    <a:pt x="0" y="0"/>
                  </a:moveTo>
                  <a:lnTo>
                    <a:pt x="868026" y="0"/>
                  </a:lnTo>
                  <a:lnTo>
                    <a:pt x="868026" y="664720"/>
                  </a:lnTo>
                  <a:lnTo>
                    <a:pt x="0" y="664720"/>
                  </a:lnTo>
                  <a:close/>
                </a:path>
              </a:pathLst>
            </a:custGeom>
            <a:blipFill>
              <a:blip r:embed="rId3"/>
              <a:stretch>
                <a:fillRect l="-14400" t="0" r="-14400" b="0"/>
              </a:stretch>
            </a:blipFill>
          </p:spPr>
        </p:sp>
      </p:grpSp>
      <p:grpSp>
        <p:nvGrpSpPr>
          <p:cNvPr name="Group 10" id="10"/>
          <p:cNvGrpSpPr/>
          <p:nvPr/>
        </p:nvGrpSpPr>
        <p:grpSpPr>
          <a:xfrm rot="0">
            <a:off x="13611225" y="6934200"/>
            <a:ext cx="4010025" cy="1461770"/>
            <a:chOff x="0" y="0"/>
            <a:chExt cx="5346700" cy="1949027"/>
          </a:xfrm>
        </p:grpSpPr>
        <p:sp>
          <p:nvSpPr>
            <p:cNvPr name="TextBox 11" id="11"/>
            <p:cNvSpPr txBox="true"/>
            <p:nvPr/>
          </p:nvSpPr>
          <p:spPr>
            <a:xfrm rot="0">
              <a:off x="0" y="0"/>
              <a:ext cx="5346700" cy="685800"/>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99D6E8"/>
                  </a:solidFill>
                  <a:latin typeface="Georgia Pro Condensed Light"/>
                  <a:ea typeface="Georgia Pro Condensed Light"/>
                  <a:cs typeface="Georgia Pro Condensed Light"/>
                  <a:sym typeface="Georgia Pro Condensed Light"/>
                </a:rPr>
                <a:t>CAD Optimization</a:t>
              </a:r>
            </a:p>
          </p:txBody>
        </p:sp>
        <p:sp>
          <p:nvSpPr>
            <p:cNvPr name="TextBox 12" id="12"/>
            <p:cNvSpPr txBox="true"/>
            <p:nvPr/>
          </p:nvSpPr>
          <p:spPr>
            <a:xfrm rot="0">
              <a:off x="0" y="902970"/>
              <a:ext cx="5346700" cy="1046057"/>
            </a:xfrm>
            <a:prstGeom prst="rect">
              <a:avLst/>
            </a:prstGeom>
          </p:spPr>
          <p:txBody>
            <a:bodyPr anchor="t" rtlCol="false" tIns="0" lIns="0" bIns="0" rIns="0">
              <a:spAutoFit/>
            </a:bodyPr>
            <a:lstStyle/>
            <a:p>
              <a:pPr algn="l" marL="0" indent="0" lvl="0">
                <a:lnSpc>
                  <a:spcPts val="3219"/>
                </a:lnSpc>
                <a:spcBef>
                  <a:spcPct val="0"/>
                </a:spcBef>
              </a:pPr>
              <a:r>
                <a:rPr lang="en-US" sz="2299">
                  <a:solidFill>
                    <a:srgbClr val="99D6E8"/>
                  </a:solidFill>
                  <a:latin typeface="TT Interphases"/>
                  <a:ea typeface="TT Interphases"/>
                  <a:cs typeface="TT Interphases"/>
                  <a:sym typeface="TT Interphases"/>
                </a:rPr>
                <a:t>Focuses on structural integrity and</a:t>
              </a:r>
              <a:r>
                <a:rPr lang="en-US" sz="2299">
                  <a:solidFill>
                    <a:srgbClr val="99D6E8"/>
                  </a:solidFill>
                  <a:latin typeface="TT Interphases"/>
                  <a:ea typeface="TT Interphases"/>
                  <a:cs typeface="TT Interphases"/>
                  <a:sym typeface="TT Interphases"/>
                </a:rPr>
                <a:t> efficiency.</a:t>
              </a:r>
            </a:p>
          </p:txBody>
        </p:sp>
      </p:grpSp>
      <p:sp>
        <p:nvSpPr>
          <p:cNvPr name="TextBox 13" id="13"/>
          <p:cNvSpPr txBox="true"/>
          <p:nvPr/>
        </p:nvSpPr>
        <p:spPr>
          <a:xfrm rot="0">
            <a:off x="13611225" y="1971648"/>
            <a:ext cx="1438275" cy="485775"/>
          </a:xfrm>
          <a:prstGeom prst="rect">
            <a:avLst/>
          </a:prstGeom>
        </p:spPr>
        <p:txBody>
          <a:bodyPr anchor="t" rtlCol="false" tIns="0" lIns="0" bIns="0" rIns="0">
            <a:spAutoFit/>
          </a:bodyPr>
          <a:lstStyle/>
          <a:p>
            <a:pPr algn="l" marL="0" indent="0" lvl="0">
              <a:lnSpc>
                <a:spcPts val="3840"/>
              </a:lnSpc>
              <a:spcBef>
                <a:spcPct val="0"/>
              </a:spcBef>
            </a:pPr>
            <a:r>
              <a:rPr lang="en-US" sz="3200" strike="noStrike" u="none">
                <a:solidFill>
                  <a:srgbClr val="99D6E8"/>
                </a:solidFill>
                <a:latin typeface="Georgia Pro Condensed Light"/>
                <a:ea typeface="Georgia Pro Condensed Light"/>
                <a:cs typeface="Georgia Pro Condensed Light"/>
                <a:sym typeface="Georgia Pro Condensed Light"/>
              </a:rPr>
              <a:t>03</a:t>
            </a:r>
          </a:p>
        </p:txBody>
      </p:sp>
      <p:grpSp>
        <p:nvGrpSpPr>
          <p:cNvPr name="Group 14" id="14"/>
          <p:cNvGrpSpPr/>
          <p:nvPr/>
        </p:nvGrpSpPr>
        <p:grpSpPr>
          <a:xfrm rot="0">
            <a:off x="7291387" y="4248150"/>
            <a:ext cx="4010025" cy="3581400"/>
            <a:chOff x="0" y="0"/>
            <a:chExt cx="744275" cy="664720"/>
          </a:xfrm>
        </p:grpSpPr>
        <p:sp>
          <p:nvSpPr>
            <p:cNvPr name="Freeform 15" id="15"/>
            <p:cNvSpPr/>
            <p:nvPr/>
          </p:nvSpPr>
          <p:spPr>
            <a:xfrm flipH="false" flipV="false" rot="0">
              <a:off x="0" y="0"/>
              <a:ext cx="744275" cy="664720"/>
            </a:xfrm>
            <a:custGeom>
              <a:avLst/>
              <a:gdLst/>
              <a:ahLst/>
              <a:cxnLst/>
              <a:rect r="r" b="b" t="t" l="l"/>
              <a:pathLst>
                <a:path h="664720" w="744275">
                  <a:moveTo>
                    <a:pt x="0" y="0"/>
                  </a:moveTo>
                  <a:lnTo>
                    <a:pt x="744275" y="0"/>
                  </a:lnTo>
                  <a:lnTo>
                    <a:pt x="744275" y="664720"/>
                  </a:lnTo>
                  <a:lnTo>
                    <a:pt x="0" y="664720"/>
                  </a:lnTo>
                  <a:close/>
                </a:path>
              </a:pathLst>
            </a:custGeom>
            <a:blipFill>
              <a:blip r:embed="rId4"/>
              <a:stretch>
                <a:fillRect l="-17659" t="0" r="-17659" b="0"/>
              </a:stretch>
            </a:blipFill>
          </p:spPr>
        </p:sp>
      </p:grpSp>
      <p:grpSp>
        <p:nvGrpSpPr>
          <p:cNvPr name="Group 16" id="16"/>
          <p:cNvGrpSpPr/>
          <p:nvPr/>
        </p:nvGrpSpPr>
        <p:grpSpPr>
          <a:xfrm rot="0">
            <a:off x="7291388" y="8239162"/>
            <a:ext cx="4010025" cy="1461770"/>
            <a:chOff x="0" y="0"/>
            <a:chExt cx="5346700" cy="1949027"/>
          </a:xfrm>
        </p:grpSpPr>
        <p:sp>
          <p:nvSpPr>
            <p:cNvPr name="TextBox 17" id="17"/>
            <p:cNvSpPr txBox="true"/>
            <p:nvPr/>
          </p:nvSpPr>
          <p:spPr>
            <a:xfrm rot="0">
              <a:off x="0" y="0"/>
              <a:ext cx="5346700" cy="685800"/>
            </a:xfrm>
            <a:prstGeom prst="rect">
              <a:avLst/>
            </a:prstGeom>
          </p:spPr>
          <p:txBody>
            <a:bodyPr anchor="t" rtlCol="false" tIns="0" lIns="0" bIns="0" rIns="0">
              <a:spAutoFit/>
            </a:bodyPr>
            <a:lstStyle/>
            <a:p>
              <a:pPr algn="l" marL="0" indent="0" lvl="0">
                <a:lnSpc>
                  <a:spcPts val="4079"/>
                </a:lnSpc>
                <a:spcBef>
                  <a:spcPct val="0"/>
                </a:spcBef>
              </a:pPr>
              <a:r>
                <a:rPr lang="en-US" sz="3399" strike="noStrike" u="none">
                  <a:solidFill>
                    <a:srgbClr val="99D6E8"/>
                  </a:solidFill>
                  <a:latin typeface="Georgia Pro Condensed Light"/>
                  <a:ea typeface="Georgia Pro Condensed Light"/>
                  <a:cs typeface="Georgia Pro Condensed Light"/>
                  <a:sym typeface="Georgia Pro Condensed Light"/>
                </a:rPr>
                <a:t>L</a:t>
              </a:r>
              <a:r>
                <a:rPr lang="en-US" sz="3399" strike="noStrike" u="none">
                  <a:solidFill>
                    <a:srgbClr val="99D6E8"/>
                  </a:solidFill>
                  <a:latin typeface="Georgia Pro Condensed Light"/>
                  <a:ea typeface="Georgia Pro Condensed Light"/>
                  <a:cs typeface="Georgia Pro Condensed Light"/>
                  <a:sym typeface="Georgia Pro Condensed Light"/>
                </a:rPr>
                <a:t>eg Mechanism</a:t>
              </a:r>
            </a:p>
          </p:txBody>
        </p:sp>
        <p:sp>
          <p:nvSpPr>
            <p:cNvPr name="TextBox 18" id="18"/>
            <p:cNvSpPr txBox="true"/>
            <p:nvPr/>
          </p:nvSpPr>
          <p:spPr>
            <a:xfrm rot="0">
              <a:off x="0" y="902970"/>
              <a:ext cx="5346700" cy="1046057"/>
            </a:xfrm>
            <a:prstGeom prst="rect">
              <a:avLst/>
            </a:prstGeom>
          </p:spPr>
          <p:txBody>
            <a:bodyPr anchor="t" rtlCol="false" tIns="0" lIns="0" bIns="0" rIns="0">
              <a:spAutoFit/>
            </a:bodyPr>
            <a:lstStyle/>
            <a:p>
              <a:pPr algn="l" marL="0" indent="0" lvl="0">
                <a:lnSpc>
                  <a:spcPts val="3219"/>
                </a:lnSpc>
                <a:spcBef>
                  <a:spcPct val="0"/>
                </a:spcBef>
              </a:pPr>
              <a:r>
                <a:rPr lang="en-US" sz="2299">
                  <a:solidFill>
                    <a:srgbClr val="99D6E8"/>
                  </a:solidFill>
                  <a:latin typeface="TT Interphases"/>
                  <a:ea typeface="TT Interphases"/>
                  <a:cs typeface="TT Interphases"/>
                  <a:sym typeface="TT Interphases"/>
                </a:rPr>
                <a:t>Showcases the unique </a:t>
              </a:r>
              <a:r>
                <a:rPr lang="en-US" b="true" sz="2299">
                  <a:solidFill>
                    <a:srgbClr val="99D6E8"/>
                  </a:solidFill>
                  <a:latin typeface="TT Interphases Bold"/>
                  <a:ea typeface="TT Interphases Bold"/>
                  <a:cs typeface="TT Interphases Bold"/>
                  <a:sym typeface="TT Interphases Bold"/>
                </a:rPr>
                <a:t>multi-link design</a:t>
              </a:r>
              <a:r>
                <a:rPr lang="en-US" sz="2299">
                  <a:solidFill>
                    <a:srgbClr val="99D6E8"/>
                  </a:solidFill>
                  <a:latin typeface="TT Interphases"/>
                  <a:ea typeface="TT Interphases"/>
                  <a:cs typeface="TT Interphases"/>
                  <a:sym typeface="TT Interphases"/>
                </a:rPr>
                <a:t> for mobility.</a:t>
              </a:r>
            </a:p>
          </p:txBody>
        </p:sp>
      </p:grpSp>
      <p:sp>
        <p:nvSpPr>
          <p:cNvPr name="TextBox 19" id="19"/>
          <p:cNvSpPr txBox="true"/>
          <p:nvPr/>
        </p:nvSpPr>
        <p:spPr>
          <a:xfrm rot="0">
            <a:off x="7291388" y="3352800"/>
            <a:ext cx="1438275" cy="485775"/>
          </a:xfrm>
          <a:prstGeom prst="rect">
            <a:avLst/>
          </a:prstGeom>
        </p:spPr>
        <p:txBody>
          <a:bodyPr anchor="t" rtlCol="false" tIns="0" lIns="0" bIns="0" rIns="0">
            <a:spAutoFit/>
          </a:bodyPr>
          <a:lstStyle/>
          <a:p>
            <a:pPr algn="l" marL="0" indent="0" lvl="0">
              <a:lnSpc>
                <a:spcPts val="3840"/>
              </a:lnSpc>
              <a:spcBef>
                <a:spcPct val="0"/>
              </a:spcBef>
            </a:pPr>
            <a:r>
              <a:rPr lang="en-US" sz="3200" strike="noStrike" u="none">
                <a:solidFill>
                  <a:srgbClr val="99D6E8"/>
                </a:solidFill>
                <a:latin typeface="Georgia Pro Condensed Light"/>
                <a:ea typeface="Georgia Pro Condensed Light"/>
                <a:cs typeface="Georgia Pro Condensed Light"/>
                <a:sym typeface="Georgia Pro Condensed Light"/>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Freeform 2" id="2"/>
          <p:cNvSpPr/>
          <p:nvPr/>
        </p:nvSpPr>
        <p:spPr>
          <a:xfrm flipH="false" flipV="false" rot="0">
            <a:off x="2910382" y="1500835"/>
            <a:ext cx="12467235" cy="8479641"/>
          </a:xfrm>
          <a:custGeom>
            <a:avLst/>
            <a:gdLst/>
            <a:ahLst/>
            <a:cxnLst/>
            <a:rect r="r" b="b" t="t" l="l"/>
            <a:pathLst>
              <a:path h="8479641" w="12467235">
                <a:moveTo>
                  <a:pt x="0" y="0"/>
                </a:moveTo>
                <a:lnTo>
                  <a:pt x="12467236" y="0"/>
                </a:lnTo>
                <a:lnTo>
                  <a:pt x="12467236" y="8479641"/>
                </a:lnTo>
                <a:lnTo>
                  <a:pt x="0" y="8479641"/>
                </a:lnTo>
                <a:lnTo>
                  <a:pt x="0" y="0"/>
                </a:lnTo>
                <a:close/>
              </a:path>
            </a:pathLst>
          </a:custGeom>
          <a:blipFill>
            <a:blip r:embed="rId2"/>
            <a:stretch>
              <a:fillRect l="0" t="-723" r="0" b="-723"/>
            </a:stretch>
          </a:blipFill>
        </p:spPr>
      </p:sp>
      <p:sp>
        <p:nvSpPr>
          <p:cNvPr name="TextBox 3" id="3"/>
          <p:cNvSpPr txBox="true"/>
          <p:nvPr/>
        </p:nvSpPr>
        <p:spPr>
          <a:xfrm rot="0">
            <a:off x="5983362" y="477545"/>
            <a:ext cx="6321276" cy="752475"/>
          </a:xfrm>
          <a:prstGeom prst="rect">
            <a:avLst/>
          </a:prstGeom>
        </p:spPr>
        <p:txBody>
          <a:bodyPr anchor="t" rtlCol="false" tIns="0" lIns="0" bIns="0" rIns="0">
            <a:spAutoFit/>
          </a:bodyPr>
          <a:lstStyle/>
          <a:p>
            <a:pPr algn="ctr">
              <a:lnSpc>
                <a:spcPts val="5879"/>
              </a:lnSpc>
              <a:spcBef>
                <a:spcPct val="0"/>
              </a:spcBef>
            </a:pPr>
            <a:r>
              <a:rPr lang="en-US" sz="4899">
                <a:solidFill>
                  <a:srgbClr val="FFFFFF"/>
                </a:solidFill>
                <a:latin typeface="Georgia Pro Condensed Light"/>
                <a:ea typeface="Georgia Pro Condensed Light"/>
                <a:cs typeface="Georgia Pro Condensed Light"/>
                <a:sym typeface="Georgia Pro Condensed Light"/>
              </a:rPr>
              <a:t>Circuit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597477" y="1269979"/>
            <a:ext cx="8208602" cy="8633482"/>
          </a:xfrm>
          <a:custGeom>
            <a:avLst/>
            <a:gdLst/>
            <a:ahLst/>
            <a:cxnLst/>
            <a:rect r="r" b="b" t="t" l="l"/>
            <a:pathLst>
              <a:path h="8633482" w="8208602">
                <a:moveTo>
                  <a:pt x="0" y="0"/>
                </a:moveTo>
                <a:lnTo>
                  <a:pt x="8208602" y="0"/>
                </a:lnTo>
                <a:lnTo>
                  <a:pt x="8208602" y="8633482"/>
                </a:lnTo>
                <a:lnTo>
                  <a:pt x="0" y="8633482"/>
                </a:lnTo>
                <a:lnTo>
                  <a:pt x="0" y="0"/>
                </a:lnTo>
                <a:close/>
              </a:path>
            </a:pathLst>
          </a:custGeom>
          <a:blipFill>
            <a:blip r:embed="rId2"/>
            <a:stretch>
              <a:fillRect l="0" t="-3863" r="0" b="-441"/>
            </a:stretch>
          </a:blipFill>
        </p:spPr>
      </p:sp>
      <p:sp>
        <p:nvSpPr>
          <p:cNvPr name="TextBox 3" id="3"/>
          <p:cNvSpPr txBox="true"/>
          <p:nvPr/>
        </p:nvSpPr>
        <p:spPr>
          <a:xfrm rot="0">
            <a:off x="5737167" y="502165"/>
            <a:ext cx="6321276" cy="1343025"/>
          </a:xfrm>
          <a:prstGeom prst="rect">
            <a:avLst/>
          </a:prstGeom>
        </p:spPr>
        <p:txBody>
          <a:bodyPr anchor="t" rtlCol="false" tIns="0" lIns="0" bIns="0" rIns="0">
            <a:spAutoFit/>
          </a:bodyPr>
          <a:lstStyle/>
          <a:p>
            <a:pPr algn="ctr">
              <a:lnSpc>
                <a:spcPts val="5519"/>
              </a:lnSpc>
            </a:pPr>
            <a:r>
              <a:rPr lang="en-US" sz="4599">
                <a:solidFill>
                  <a:srgbClr val="FFFFFF"/>
                </a:solidFill>
                <a:latin typeface="Georgia Pro Condensed Light"/>
                <a:ea typeface="Georgia Pro Condensed Light"/>
                <a:cs typeface="Georgia Pro Condensed Light"/>
                <a:sym typeface="Georgia Pro Condensed Light"/>
              </a:rPr>
              <a:t>PCB Design</a:t>
            </a:r>
          </a:p>
          <a:p>
            <a:pPr algn="ctr">
              <a:lnSpc>
                <a:spcPts val="503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grpSp>
        <p:nvGrpSpPr>
          <p:cNvPr name="Group 2" id="2"/>
          <p:cNvGrpSpPr/>
          <p:nvPr/>
        </p:nvGrpSpPr>
        <p:grpSpPr>
          <a:xfrm rot="0">
            <a:off x="457059" y="1857256"/>
            <a:ext cx="7553466" cy="3286244"/>
            <a:chOff x="0" y="0"/>
            <a:chExt cx="1237722" cy="538489"/>
          </a:xfrm>
        </p:grpSpPr>
        <p:sp>
          <p:nvSpPr>
            <p:cNvPr name="Freeform 3" id="3"/>
            <p:cNvSpPr/>
            <p:nvPr/>
          </p:nvSpPr>
          <p:spPr>
            <a:xfrm flipH="false" flipV="false" rot="0">
              <a:off x="0" y="0"/>
              <a:ext cx="1237722" cy="538489"/>
            </a:xfrm>
            <a:custGeom>
              <a:avLst/>
              <a:gdLst/>
              <a:ahLst/>
              <a:cxnLst/>
              <a:rect r="r" b="b" t="t" l="l"/>
              <a:pathLst>
                <a:path h="538489" w="1237722">
                  <a:moveTo>
                    <a:pt x="0" y="0"/>
                  </a:moveTo>
                  <a:lnTo>
                    <a:pt x="1237722" y="0"/>
                  </a:lnTo>
                  <a:lnTo>
                    <a:pt x="1237722" y="538489"/>
                  </a:lnTo>
                  <a:lnTo>
                    <a:pt x="0" y="538489"/>
                  </a:lnTo>
                  <a:close/>
                </a:path>
              </a:pathLst>
            </a:custGeom>
            <a:blipFill>
              <a:blip r:embed="rId2"/>
              <a:stretch>
                <a:fillRect l="0" t="-1141" r="0" b="-1141"/>
              </a:stretch>
            </a:blipFill>
          </p:spPr>
        </p:sp>
      </p:grpSp>
      <p:grpSp>
        <p:nvGrpSpPr>
          <p:cNvPr name="Group 4" id="4"/>
          <p:cNvGrpSpPr/>
          <p:nvPr/>
        </p:nvGrpSpPr>
        <p:grpSpPr>
          <a:xfrm rot="0">
            <a:off x="9536196" y="1857256"/>
            <a:ext cx="7544101" cy="3376284"/>
            <a:chOff x="0" y="0"/>
            <a:chExt cx="1400211" cy="626650"/>
          </a:xfrm>
        </p:grpSpPr>
        <p:sp>
          <p:nvSpPr>
            <p:cNvPr name="Freeform 5" id="5"/>
            <p:cNvSpPr/>
            <p:nvPr/>
          </p:nvSpPr>
          <p:spPr>
            <a:xfrm flipH="false" flipV="false" rot="0">
              <a:off x="0" y="0"/>
              <a:ext cx="1400211" cy="626650"/>
            </a:xfrm>
            <a:custGeom>
              <a:avLst/>
              <a:gdLst/>
              <a:ahLst/>
              <a:cxnLst/>
              <a:rect r="r" b="b" t="t" l="l"/>
              <a:pathLst>
                <a:path h="626650" w="1400211">
                  <a:moveTo>
                    <a:pt x="0" y="0"/>
                  </a:moveTo>
                  <a:lnTo>
                    <a:pt x="1400211" y="0"/>
                  </a:lnTo>
                  <a:lnTo>
                    <a:pt x="1400211" y="626650"/>
                  </a:lnTo>
                  <a:lnTo>
                    <a:pt x="0" y="626650"/>
                  </a:lnTo>
                  <a:close/>
                </a:path>
              </a:pathLst>
            </a:custGeom>
            <a:blipFill>
              <a:blip r:embed="rId3"/>
              <a:stretch>
                <a:fillRect l="0" t="-3067" r="0" b="-3067"/>
              </a:stretch>
            </a:blipFill>
          </p:spPr>
        </p:sp>
      </p:grpSp>
      <p:grpSp>
        <p:nvGrpSpPr>
          <p:cNvPr name="Group 6" id="6"/>
          <p:cNvGrpSpPr/>
          <p:nvPr/>
        </p:nvGrpSpPr>
        <p:grpSpPr>
          <a:xfrm rot="0">
            <a:off x="9526671" y="5972175"/>
            <a:ext cx="7544101" cy="3688266"/>
            <a:chOff x="0" y="0"/>
            <a:chExt cx="1400211" cy="684555"/>
          </a:xfrm>
        </p:grpSpPr>
        <p:sp>
          <p:nvSpPr>
            <p:cNvPr name="Freeform 7" id="7"/>
            <p:cNvSpPr/>
            <p:nvPr/>
          </p:nvSpPr>
          <p:spPr>
            <a:xfrm flipH="false" flipV="false" rot="0">
              <a:off x="0" y="0"/>
              <a:ext cx="1400211" cy="684555"/>
            </a:xfrm>
            <a:custGeom>
              <a:avLst/>
              <a:gdLst/>
              <a:ahLst/>
              <a:cxnLst/>
              <a:rect r="r" b="b" t="t" l="l"/>
              <a:pathLst>
                <a:path h="684555" w="1400211">
                  <a:moveTo>
                    <a:pt x="0" y="0"/>
                  </a:moveTo>
                  <a:lnTo>
                    <a:pt x="1400211" y="0"/>
                  </a:lnTo>
                  <a:lnTo>
                    <a:pt x="1400211" y="684555"/>
                  </a:lnTo>
                  <a:lnTo>
                    <a:pt x="0" y="684555"/>
                  </a:lnTo>
                  <a:close/>
                </a:path>
              </a:pathLst>
            </a:custGeom>
            <a:blipFill>
              <a:blip r:embed="rId4"/>
              <a:stretch>
                <a:fillRect l="-1059" t="0" r="-1059" b="0"/>
              </a:stretch>
            </a:blipFill>
          </p:spPr>
        </p:sp>
      </p:grpSp>
      <p:grpSp>
        <p:nvGrpSpPr>
          <p:cNvPr name="Group 8" id="8"/>
          <p:cNvGrpSpPr/>
          <p:nvPr/>
        </p:nvGrpSpPr>
        <p:grpSpPr>
          <a:xfrm rot="0">
            <a:off x="466424" y="5972175"/>
            <a:ext cx="7544101" cy="3688266"/>
            <a:chOff x="0" y="0"/>
            <a:chExt cx="1400211" cy="684555"/>
          </a:xfrm>
        </p:grpSpPr>
        <p:sp>
          <p:nvSpPr>
            <p:cNvPr name="Freeform 9" id="9"/>
            <p:cNvSpPr/>
            <p:nvPr/>
          </p:nvSpPr>
          <p:spPr>
            <a:xfrm flipH="false" flipV="false" rot="0">
              <a:off x="0" y="0"/>
              <a:ext cx="1400211" cy="684555"/>
            </a:xfrm>
            <a:custGeom>
              <a:avLst/>
              <a:gdLst/>
              <a:ahLst/>
              <a:cxnLst/>
              <a:rect r="r" b="b" t="t" l="l"/>
              <a:pathLst>
                <a:path h="684555" w="1400211">
                  <a:moveTo>
                    <a:pt x="0" y="0"/>
                  </a:moveTo>
                  <a:lnTo>
                    <a:pt x="1400211" y="0"/>
                  </a:lnTo>
                  <a:lnTo>
                    <a:pt x="1400211" y="684555"/>
                  </a:lnTo>
                  <a:lnTo>
                    <a:pt x="0" y="684555"/>
                  </a:lnTo>
                  <a:close/>
                </a:path>
              </a:pathLst>
            </a:custGeom>
            <a:blipFill>
              <a:blip r:embed="rId5"/>
              <a:stretch>
                <a:fillRect l="-1193" t="0" r="-1193" b="0"/>
              </a:stretch>
            </a:blipFill>
          </p:spPr>
        </p:sp>
      </p:grpSp>
      <p:sp>
        <p:nvSpPr>
          <p:cNvPr name="TextBox 10" id="10"/>
          <p:cNvSpPr txBox="true"/>
          <p:nvPr/>
        </p:nvSpPr>
        <p:spPr>
          <a:xfrm rot="0">
            <a:off x="5180573" y="266700"/>
            <a:ext cx="6690409" cy="762000"/>
          </a:xfrm>
          <a:prstGeom prst="rect">
            <a:avLst/>
          </a:prstGeom>
        </p:spPr>
        <p:txBody>
          <a:bodyPr anchor="t" rtlCol="false" tIns="0" lIns="0" bIns="0" rIns="0">
            <a:spAutoFit/>
          </a:bodyPr>
          <a:lstStyle/>
          <a:p>
            <a:pPr algn="ctr">
              <a:lnSpc>
                <a:spcPts val="5997"/>
              </a:lnSpc>
              <a:spcBef>
                <a:spcPct val="0"/>
              </a:spcBef>
            </a:pPr>
            <a:r>
              <a:rPr lang="en-US" sz="4998">
                <a:solidFill>
                  <a:srgbClr val="FFFFFF"/>
                </a:solidFill>
                <a:latin typeface="Georgia Pro Condensed Light"/>
                <a:ea typeface="Georgia Pro Condensed Light"/>
                <a:cs typeface="Georgia Pro Condensed Light"/>
                <a:sym typeface="Georgia Pro Condensed Light"/>
              </a:rPr>
              <a:t>Heat transfer analysis</a:t>
            </a:r>
          </a:p>
        </p:txBody>
      </p:sp>
      <p:sp>
        <p:nvSpPr>
          <p:cNvPr name="TextBox 11" id="11"/>
          <p:cNvSpPr txBox="true"/>
          <p:nvPr/>
        </p:nvSpPr>
        <p:spPr>
          <a:xfrm rot="0">
            <a:off x="457059" y="5314950"/>
            <a:ext cx="7544101" cy="485775"/>
          </a:xfrm>
          <a:prstGeom prst="rect">
            <a:avLst/>
          </a:prstGeom>
        </p:spPr>
        <p:txBody>
          <a:bodyPr anchor="t" rtlCol="false" tIns="0" lIns="0" bIns="0" rIns="0">
            <a:spAutoFit/>
          </a:bodyPr>
          <a:lstStyle/>
          <a:p>
            <a:pPr algn="ctr">
              <a:lnSpc>
                <a:spcPts val="3840"/>
              </a:lnSpc>
              <a:spcBef>
                <a:spcPct val="0"/>
              </a:spcBef>
            </a:pPr>
            <a:r>
              <a:rPr lang="en-US" sz="3200">
                <a:solidFill>
                  <a:srgbClr val="FFFFFF"/>
                </a:solidFill>
                <a:latin typeface="Georgia Pro Condensed Light"/>
                <a:ea typeface="Georgia Pro Condensed Light"/>
                <a:cs typeface="Georgia Pro Condensed Light"/>
                <a:sym typeface="Georgia Pro Condensed Light"/>
              </a:rPr>
              <a:t>Stainless steel</a:t>
            </a:r>
          </a:p>
        </p:txBody>
      </p:sp>
      <p:sp>
        <p:nvSpPr>
          <p:cNvPr name="TextBox 12" id="12"/>
          <p:cNvSpPr txBox="true"/>
          <p:nvPr/>
        </p:nvSpPr>
        <p:spPr>
          <a:xfrm rot="0">
            <a:off x="9526671" y="5359970"/>
            <a:ext cx="7544101" cy="485775"/>
          </a:xfrm>
          <a:prstGeom prst="rect">
            <a:avLst/>
          </a:prstGeom>
        </p:spPr>
        <p:txBody>
          <a:bodyPr anchor="t" rtlCol="false" tIns="0" lIns="0" bIns="0" rIns="0">
            <a:spAutoFit/>
          </a:bodyPr>
          <a:lstStyle/>
          <a:p>
            <a:pPr algn="ctr">
              <a:lnSpc>
                <a:spcPts val="3840"/>
              </a:lnSpc>
              <a:spcBef>
                <a:spcPct val="0"/>
              </a:spcBef>
            </a:pPr>
            <a:r>
              <a:rPr lang="en-US" sz="3200">
                <a:solidFill>
                  <a:srgbClr val="FFFFFF"/>
                </a:solidFill>
                <a:latin typeface="Georgia Pro Condensed Light"/>
                <a:ea typeface="Georgia Pro Condensed Light"/>
                <a:cs typeface="Georgia Pro Condensed Light"/>
                <a:sym typeface="Georgia Pro Condensed Light"/>
              </a:rPr>
              <a:t>carbon fiber</a:t>
            </a:r>
          </a:p>
        </p:txBody>
      </p:sp>
      <p:sp>
        <p:nvSpPr>
          <p:cNvPr name="TextBox 13" id="13"/>
          <p:cNvSpPr txBox="true"/>
          <p:nvPr/>
        </p:nvSpPr>
        <p:spPr>
          <a:xfrm rot="0">
            <a:off x="457059" y="9660441"/>
            <a:ext cx="7544101" cy="485775"/>
          </a:xfrm>
          <a:prstGeom prst="rect">
            <a:avLst/>
          </a:prstGeom>
        </p:spPr>
        <p:txBody>
          <a:bodyPr anchor="t" rtlCol="false" tIns="0" lIns="0" bIns="0" rIns="0">
            <a:spAutoFit/>
          </a:bodyPr>
          <a:lstStyle/>
          <a:p>
            <a:pPr algn="ctr">
              <a:lnSpc>
                <a:spcPts val="3840"/>
              </a:lnSpc>
              <a:spcBef>
                <a:spcPct val="0"/>
              </a:spcBef>
            </a:pPr>
            <a:r>
              <a:rPr lang="en-US" sz="3200">
                <a:solidFill>
                  <a:srgbClr val="FFFFFF"/>
                </a:solidFill>
                <a:latin typeface="Georgia Pro Condensed Light"/>
                <a:ea typeface="Georgia Pro Condensed Light"/>
                <a:cs typeface="Georgia Pro Condensed Light"/>
                <a:sym typeface="Georgia Pro Condensed Light"/>
              </a:rPr>
              <a:t>Nylon</a:t>
            </a:r>
          </a:p>
        </p:txBody>
      </p:sp>
      <p:sp>
        <p:nvSpPr>
          <p:cNvPr name="TextBox 14" id="14"/>
          <p:cNvSpPr txBox="true"/>
          <p:nvPr/>
        </p:nvSpPr>
        <p:spPr>
          <a:xfrm rot="0">
            <a:off x="12950880" y="9660441"/>
            <a:ext cx="875762" cy="485775"/>
          </a:xfrm>
          <a:prstGeom prst="rect">
            <a:avLst/>
          </a:prstGeom>
        </p:spPr>
        <p:txBody>
          <a:bodyPr anchor="t" rtlCol="false" tIns="0" lIns="0" bIns="0" rIns="0">
            <a:spAutoFit/>
          </a:bodyPr>
          <a:lstStyle/>
          <a:p>
            <a:pPr algn="ctr">
              <a:lnSpc>
                <a:spcPts val="3840"/>
              </a:lnSpc>
              <a:spcBef>
                <a:spcPct val="0"/>
              </a:spcBef>
            </a:pPr>
            <a:r>
              <a:rPr lang="en-US" sz="3200">
                <a:solidFill>
                  <a:srgbClr val="FFFFFF"/>
                </a:solidFill>
                <a:latin typeface="Georgia Pro Condensed Light"/>
                <a:ea typeface="Georgia Pro Condensed Light"/>
                <a:cs typeface="Georgia Pro Condensed Light"/>
                <a:sym typeface="Georgia Pro Condensed Light"/>
              </a:rPr>
              <a:t>ABS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sp>
        <p:nvSpPr>
          <p:cNvPr name="TextBox 2" id="2"/>
          <p:cNvSpPr txBox="true"/>
          <p:nvPr/>
        </p:nvSpPr>
        <p:spPr>
          <a:xfrm rot="0">
            <a:off x="666750" y="723900"/>
            <a:ext cx="6886575" cy="2034540"/>
          </a:xfrm>
          <a:prstGeom prst="rect">
            <a:avLst/>
          </a:prstGeom>
        </p:spPr>
        <p:txBody>
          <a:bodyPr anchor="t" rtlCol="false" tIns="0" lIns="0" bIns="0" rIns="0">
            <a:spAutoFit/>
          </a:bodyPr>
          <a:lstStyle/>
          <a:p>
            <a:pPr algn="l" marL="0" indent="0" lvl="0">
              <a:lnSpc>
                <a:spcPts val="7920"/>
              </a:lnSpc>
            </a:pPr>
            <a:r>
              <a:rPr lang="en-US" sz="7200">
                <a:solidFill>
                  <a:srgbClr val="FFFFFF"/>
                </a:solidFill>
                <a:latin typeface="Georgia Pro Condensed Light"/>
                <a:ea typeface="Georgia Pro Condensed Light"/>
                <a:cs typeface="Georgia Pro Condensed Light"/>
                <a:sym typeface="Georgia Pro Condensed Light"/>
              </a:rPr>
              <a:t>Microcontroller System</a:t>
            </a:r>
          </a:p>
        </p:txBody>
      </p:sp>
      <p:sp>
        <p:nvSpPr>
          <p:cNvPr name="AutoShape 3" id="3"/>
          <p:cNvSpPr/>
          <p:nvPr/>
        </p:nvSpPr>
        <p:spPr>
          <a:xfrm flipV="true">
            <a:off x="666750" y="9625012"/>
            <a:ext cx="5753100" cy="0"/>
          </a:xfrm>
          <a:prstGeom prst="line">
            <a:avLst/>
          </a:prstGeom>
          <a:ln cap="flat" w="9525">
            <a:solidFill>
              <a:srgbClr val="99D6E8"/>
            </a:solidFill>
            <a:prstDash val="solid"/>
            <a:headEnd type="none" len="sm" w="sm"/>
            <a:tailEnd type="none" len="sm" w="sm"/>
          </a:ln>
        </p:spPr>
      </p:sp>
      <p:sp>
        <p:nvSpPr>
          <p:cNvPr name="TextBox 4" id="4"/>
          <p:cNvSpPr txBox="true"/>
          <p:nvPr/>
        </p:nvSpPr>
        <p:spPr>
          <a:xfrm rot="0">
            <a:off x="685800" y="3082925"/>
            <a:ext cx="6886575" cy="6155691"/>
          </a:xfrm>
          <a:prstGeom prst="rect">
            <a:avLst/>
          </a:prstGeom>
        </p:spPr>
        <p:txBody>
          <a:bodyPr anchor="t" rtlCol="false" tIns="0" lIns="0" bIns="0" rIns="0">
            <a:spAutoFit/>
          </a:bodyPr>
          <a:lstStyle/>
          <a:p>
            <a:pPr algn="l" marL="0" indent="0" lvl="0">
              <a:lnSpc>
                <a:spcPts val="4059"/>
              </a:lnSpc>
            </a:pPr>
            <a:r>
              <a:rPr lang="en-US" sz="2899">
                <a:solidFill>
                  <a:srgbClr val="99D6E8"/>
                </a:solidFill>
                <a:latin typeface="TT Interphases"/>
                <a:ea typeface="TT Interphases"/>
                <a:cs typeface="TT Interphases"/>
                <a:sym typeface="TT Interphases"/>
              </a:rPr>
              <a:t>The </a:t>
            </a:r>
            <a:r>
              <a:rPr lang="en-US" b="true" sz="2899">
                <a:solidFill>
                  <a:srgbClr val="99D6E8"/>
                </a:solidFill>
                <a:latin typeface="TT Interphases Bold"/>
                <a:ea typeface="TT Interphases Bold"/>
                <a:cs typeface="TT Interphases Bold"/>
                <a:sym typeface="TT Interphases Bold"/>
              </a:rPr>
              <a:t>two-microcontroller system</a:t>
            </a:r>
            <a:r>
              <a:rPr lang="en-US" sz="2899">
                <a:solidFill>
                  <a:srgbClr val="99D6E8"/>
                </a:solidFill>
                <a:latin typeface="TT Interphases"/>
                <a:ea typeface="TT Interphases"/>
                <a:cs typeface="TT Interphases"/>
                <a:sym typeface="TT Interphases"/>
              </a:rPr>
              <a:t> consists of an Arduino Nano/Uno paired with an ESP32-CAM. The Arduino manages servo control and processes sensor data, while the ESP32-CAM is responsible for real-time video streaming and data communication via MQTT. This architecture enhances the robot's responsiveness and capability to handle complex tasks in disaster environments, ensuring efficient data processing and transmission.</a:t>
            </a:r>
          </a:p>
        </p:txBody>
      </p:sp>
      <p:grpSp>
        <p:nvGrpSpPr>
          <p:cNvPr name="Group 5" id="5"/>
          <p:cNvGrpSpPr/>
          <p:nvPr/>
        </p:nvGrpSpPr>
        <p:grpSpPr>
          <a:xfrm rot="0">
            <a:off x="9755747" y="1214427"/>
            <a:ext cx="7858147" cy="785814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1845" t="0" r="-31845"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DAG6CQRlY1o</dc:identifier>
  <dcterms:modified xsi:type="dcterms:W3CDTF">2011-08-01T06:04:30Z</dcterms:modified>
  <cp:revision>1</cp:revision>
  <dc:title>BIO inspired Robot for Disaster Response</dc:title>
</cp:coreProperties>
</file>